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2.webp" ContentType="image/webp"/>
  <Override PartName="/ppt/media/image23.webp" ContentType="image/webp"/>
  <Override PartName="/ppt/media/image24.webp" ContentType="image/webp"/>
  <Override PartName="/ppt/media/image25.webp" ContentType="image/webp"/>
  <Override PartName="/ppt/media/image26.webp" ContentType="image/webp"/>
  <Override PartName="/ppt/media/image30.webp" ContentType="image/webp"/>
  <Override PartName="/ppt/media/image31.webp" ContentType="image/webp"/>
  <Override PartName="/ppt/media/image32.webp" ContentType="image/webp"/>
  <Override PartName="/ppt/media/image33.webp" ContentType="image/webp"/>
  <Override PartName="/ppt/media/image35.webp" ContentType="image/webp"/>
  <Override PartName="/ppt/media/image38.webp" ContentType="image/webp"/>
  <Override PartName="/ppt/media/image39.webp" ContentType="image/webp"/>
  <Override PartName="/ppt/media/image40.webp" ContentType="image/webp"/>
  <Override PartName="/ppt/media/image41.webp" ContentType="image/webp"/>
  <Override PartName="/ppt/media/image42.webp" ContentType="image/webp"/>
  <Override PartName="/ppt/media/image43.webp" ContentType="image/webp"/>
  <Override PartName="/ppt/media/image44.webp" ContentType="image/webp"/>
  <Override PartName="/ppt/media/image45.webp" ContentType="image/webp"/>
  <Override PartName="/ppt/media/image46.webp" ContentType="image/webp"/>
  <Override PartName="/ppt/media/image47.webp" ContentType="image/webp"/>
  <Override PartName="/ppt/media/image48.webp" ContentType="image/webp"/>
  <Override PartName="/ppt/media/image50.webp" ContentType="image/webp"/>
  <Override PartName="/ppt/media/image51.webp" ContentType="image/webp"/>
  <Override PartName="/ppt/media/image53.webp" ContentType="image/webp"/>
  <Override PartName="/ppt/media/image54.webp" ContentType="image/webp"/>
  <Override PartName="/ppt/media/image55.webp" ContentType="image/webp"/>
  <Override PartName="/ppt/media/image57.webp" ContentType="image/webp"/>
  <Override PartName="/ppt/media/image61.webp" ContentType="image/webp"/>
  <Override PartName="/ppt/media/image62.webp" ContentType="image/webp"/>
  <Override PartName="/ppt/media/image74.webp" ContentType="image/webp"/>
  <Override PartName="/ppt/media/image75.webp" ContentType="image/webp"/>
  <Override PartName="/ppt/media/image76.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308" r:id="rId3"/>
    <p:sldId id="417" r:id="rId5"/>
    <p:sldId id="271" r:id="rId6"/>
    <p:sldId id="391" r:id="rId7"/>
    <p:sldId id="392" r:id="rId8"/>
    <p:sldId id="393" r:id="rId9"/>
    <p:sldId id="258" r:id="rId10"/>
    <p:sldId id="263" r:id="rId11"/>
    <p:sldId id="265" r:id="rId12"/>
    <p:sldId id="368" r:id="rId13"/>
    <p:sldId id="367" r:id="rId14"/>
    <p:sldId id="280" r:id="rId15"/>
    <p:sldId id="281" r:id="rId16"/>
    <p:sldId id="337" r:id="rId17"/>
    <p:sldId id="333" r:id="rId18"/>
    <p:sldId id="288" r:id="rId19"/>
    <p:sldId id="289" r:id="rId20"/>
    <p:sldId id="338" r:id="rId21"/>
    <p:sldId id="335" r:id="rId22"/>
    <p:sldId id="336" r:id="rId23"/>
    <p:sldId id="296" r:id="rId24"/>
    <p:sldId id="356" r:id="rId25"/>
    <p:sldId id="357" r:id="rId26"/>
    <p:sldId id="358" r:id="rId27"/>
    <p:sldId id="359" r:id="rId28"/>
    <p:sldId id="365" r:id="rId29"/>
    <p:sldId id="360" r:id="rId30"/>
    <p:sldId id="264" r:id="rId31"/>
    <p:sldId id="299" r:id="rId32"/>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6"/>
    <a:srgbClr val="FFFFFF"/>
    <a:srgbClr val="FF860F"/>
    <a:srgbClr val="F45721"/>
    <a:srgbClr val="FFC63C"/>
    <a:srgbClr val="FF7641"/>
    <a:srgbClr val="FFCFB7"/>
    <a:srgbClr val="FF9425"/>
    <a:srgbClr val="FF901E"/>
    <a:srgbClr val="FF8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5"/>
    <p:restoredTop sz="96327"/>
  </p:normalViewPr>
  <p:slideViewPr>
    <p:cSldViewPr snapToGrid="0">
      <p:cViewPr>
        <p:scale>
          <a:sx n="86" d="100"/>
          <a:sy n="86" d="100"/>
        </p:scale>
        <p:origin x="1120" y="1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285.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[图片]</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2FAB0005-FDA0-D141-B103-027B79945ED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52738C77-2B5E-C044-979B-3DF7EB5389CC}"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microsoft.com/office/2007/relationships/hdphoto" Target="../media/image3.wdp"/><Relationship Id="rId13" Type="http://schemas.microsoft.com/office/2007/relationships/hdphoto" Target="../media/image2.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a:alphaModFix amt="30000"/>
            <a:extLst>
              <a:ext uri="{BEBA8EAE-BF5A-486C-A8C5-ECC9F3942E4B}">
                <a14:imgProps xmlns:a14="http://schemas.microsoft.com/office/drawing/2010/main">
                  <a14:imgLayer r:embed="rId13">
                    <a14:imgEffect>
                      <a14:brightnessContrast bright="-40000" contrast="-40000"/>
                    </a14:imgEffect>
                    <a14:imgEffect>
                      <a14:sharpenSoften amount="50000"/>
                    </a14:imgEffect>
                  </a14:imgLayer>
                </a14:imgProps>
              </a:ext>
            </a:extLst>
          </a:blip>
          <a:srcRect r="50826"/>
          <a:stretch>
            <a:fillRect/>
          </a:stretch>
        </p:blipFill>
        <p:spPr>
          <a:xfrm>
            <a:off x="6338629" y="523880"/>
            <a:ext cx="5853371" cy="6020199"/>
          </a:xfrm>
          <a:prstGeom prst="rect">
            <a:avLst/>
          </a:prstGeom>
        </p:spPr>
      </p:pic>
      <p:pic>
        <p:nvPicPr>
          <p:cNvPr id="8" name="图片 7"/>
          <p:cNvPicPr>
            <a:picLocks noChangeAspect="1"/>
          </p:cNvPicPr>
          <p:nvPr userDrawn="1"/>
        </p:nvPicPr>
        <p:blipFill rotWithShape="1">
          <a:blip r:embed="rId12">
            <a:alphaModFix amt="30000"/>
            <a:extLst>
              <a:ext uri="{BEBA8EAE-BF5A-486C-A8C5-ECC9F3942E4B}">
                <a14:imgProps xmlns:a14="http://schemas.microsoft.com/office/drawing/2010/main">
                  <a14:imgLayer r:embed="rId14">
                    <a14:imgEffect>
                      <a14:brightnessContrast bright="-40000" contrast="-40000"/>
                    </a14:imgEffect>
                    <a14:imgEffect>
                      <a14:sharpenSoften amount="50000"/>
                    </a14:imgEffect>
                  </a14:imgLayer>
                </a14:imgProps>
              </a:ext>
            </a:extLst>
          </a:blip>
          <a:srcRect l="49187"/>
          <a:stretch>
            <a:fillRect/>
          </a:stretch>
        </p:blipFill>
        <p:spPr>
          <a:xfrm>
            <a:off x="-1" y="523880"/>
            <a:ext cx="6048449" cy="6020199"/>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AB0005-FDA0-D141-B103-027B79945EDC}"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38C77-2B5E-C044-979B-3DF7EB5389C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0.webp"/><Relationship Id="rId4" Type="http://schemas.openxmlformats.org/officeDocument/2006/relationships/image" Target="../media/image39.webp"/><Relationship Id="rId3" Type="http://schemas.openxmlformats.org/officeDocument/2006/relationships/image" Target="../media/image38.webp"/><Relationship Id="rId2" Type="http://schemas.openxmlformats.org/officeDocument/2006/relationships/image" Target="../media/image9.emf"/><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45.webp"/><Relationship Id="rId6" Type="http://schemas.openxmlformats.org/officeDocument/2006/relationships/image" Target="../media/image44.webp"/><Relationship Id="rId5" Type="http://schemas.openxmlformats.org/officeDocument/2006/relationships/image" Target="../media/image43.webp"/><Relationship Id="rId4" Type="http://schemas.openxmlformats.org/officeDocument/2006/relationships/image" Target="../media/image42.webp"/><Relationship Id="rId3" Type="http://schemas.openxmlformats.org/officeDocument/2006/relationships/image" Target="../media/image41.webp"/><Relationship Id="rId2" Type="http://schemas.openxmlformats.org/officeDocument/2006/relationships/image" Target="../media/image9.emf"/><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tags" Target="../tags/tag25.xml"/><Relationship Id="rId3" Type="http://schemas.microsoft.com/office/2007/relationships/hdphoto" Target="../media/image3.wdp"/><Relationship Id="rId2" Type="http://schemas.openxmlformats.org/officeDocument/2006/relationships/image" Target="../media/image29.png"/><Relationship Id="rId1" Type="http://schemas.openxmlformats.org/officeDocument/2006/relationships/image" Target="../media/image28.emf"/></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5.webp"/><Relationship Id="rId5" Type="http://schemas.openxmlformats.org/officeDocument/2006/relationships/image" Target="../media/image48.webp"/><Relationship Id="rId4" Type="http://schemas.openxmlformats.org/officeDocument/2006/relationships/image" Target="../media/image47.webp"/><Relationship Id="rId3" Type="http://schemas.openxmlformats.org/officeDocument/2006/relationships/image" Target="../media/image46.webp"/><Relationship Id="rId2" Type="http://schemas.openxmlformats.org/officeDocument/2006/relationships/image" Target="../media/image9.emf"/><Relationship Id="rId1" Type="http://schemas.openxmlformats.org/officeDocument/2006/relationships/tags" Target="../tags/tag26.xml"/></Relationships>
</file>

<file path=ppt/slides/_rels/slide14.xml.rels><?xml version="1.0" encoding="UTF-8" standalone="yes"?>
<Relationships xmlns="http://schemas.openxmlformats.org/package/2006/relationships"><Relationship Id="rId90" Type="http://schemas.openxmlformats.org/officeDocument/2006/relationships/slideLayout" Target="../slideLayouts/slideLayout1.xml"/><Relationship Id="rId9" Type="http://schemas.openxmlformats.org/officeDocument/2006/relationships/tags" Target="../tags/tag34.xml"/><Relationship Id="rId89" Type="http://schemas.openxmlformats.org/officeDocument/2006/relationships/tags" Target="../tags/tag114.xml"/><Relationship Id="rId88" Type="http://schemas.openxmlformats.org/officeDocument/2006/relationships/tags" Target="../tags/tag113.xml"/><Relationship Id="rId87" Type="http://schemas.openxmlformats.org/officeDocument/2006/relationships/tags" Target="../tags/tag112.xml"/><Relationship Id="rId86" Type="http://schemas.openxmlformats.org/officeDocument/2006/relationships/tags" Target="../tags/tag111.xml"/><Relationship Id="rId85" Type="http://schemas.openxmlformats.org/officeDocument/2006/relationships/tags" Target="../tags/tag110.xml"/><Relationship Id="rId84" Type="http://schemas.openxmlformats.org/officeDocument/2006/relationships/tags" Target="../tags/tag109.xml"/><Relationship Id="rId83" Type="http://schemas.openxmlformats.org/officeDocument/2006/relationships/tags" Target="../tags/tag108.xml"/><Relationship Id="rId82" Type="http://schemas.openxmlformats.org/officeDocument/2006/relationships/tags" Target="../tags/tag107.xml"/><Relationship Id="rId81" Type="http://schemas.openxmlformats.org/officeDocument/2006/relationships/tags" Target="../tags/tag106.xml"/><Relationship Id="rId80" Type="http://schemas.openxmlformats.org/officeDocument/2006/relationships/tags" Target="../tags/tag105.xml"/><Relationship Id="rId8" Type="http://schemas.openxmlformats.org/officeDocument/2006/relationships/tags" Target="../tags/tag33.xml"/><Relationship Id="rId79" Type="http://schemas.openxmlformats.org/officeDocument/2006/relationships/tags" Target="../tags/tag104.xml"/><Relationship Id="rId78" Type="http://schemas.openxmlformats.org/officeDocument/2006/relationships/tags" Target="../tags/tag103.xml"/><Relationship Id="rId77" Type="http://schemas.openxmlformats.org/officeDocument/2006/relationships/tags" Target="../tags/tag102.xml"/><Relationship Id="rId76" Type="http://schemas.openxmlformats.org/officeDocument/2006/relationships/tags" Target="../tags/tag101.xml"/><Relationship Id="rId75" Type="http://schemas.openxmlformats.org/officeDocument/2006/relationships/tags" Target="../tags/tag100.xml"/><Relationship Id="rId74" Type="http://schemas.openxmlformats.org/officeDocument/2006/relationships/tags" Target="../tags/tag99.xml"/><Relationship Id="rId73" Type="http://schemas.openxmlformats.org/officeDocument/2006/relationships/tags" Target="../tags/tag98.xml"/><Relationship Id="rId72" Type="http://schemas.openxmlformats.org/officeDocument/2006/relationships/tags" Target="../tags/tag97.xml"/><Relationship Id="rId71" Type="http://schemas.openxmlformats.org/officeDocument/2006/relationships/tags" Target="../tags/tag96.xml"/><Relationship Id="rId70" Type="http://schemas.openxmlformats.org/officeDocument/2006/relationships/tags" Target="../tags/tag95.xml"/><Relationship Id="rId7" Type="http://schemas.openxmlformats.org/officeDocument/2006/relationships/tags" Target="../tags/tag32.xml"/><Relationship Id="rId69" Type="http://schemas.openxmlformats.org/officeDocument/2006/relationships/tags" Target="../tags/tag94.xml"/><Relationship Id="rId68" Type="http://schemas.openxmlformats.org/officeDocument/2006/relationships/tags" Target="../tags/tag93.xml"/><Relationship Id="rId67" Type="http://schemas.openxmlformats.org/officeDocument/2006/relationships/tags" Target="../tags/tag92.xml"/><Relationship Id="rId66" Type="http://schemas.openxmlformats.org/officeDocument/2006/relationships/tags" Target="../tags/tag91.xml"/><Relationship Id="rId65" Type="http://schemas.openxmlformats.org/officeDocument/2006/relationships/tags" Target="../tags/tag90.xml"/><Relationship Id="rId64" Type="http://schemas.openxmlformats.org/officeDocument/2006/relationships/tags" Target="../tags/tag89.xml"/><Relationship Id="rId63" Type="http://schemas.openxmlformats.org/officeDocument/2006/relationships/tags" Target="../tags/tag88.xml"/><Relationship Id="rId62" Type="http://schemas.openxmlformats.org/officeDocument/2006/relationships/tags" Target="../tags/tag87.xml"/><Relationship Id="rId61" Type="http://schemas.openxmlformats.org/officeDocument/2006/relationships/tags" Target="../tags/tag86.xml"/><Relationship Id="rId60" Type="http://schemas.openxmlformats.org/officeDocument/2006/relationships/tags" Target="../tags/tag85.xml"/><Relationship Id="rId6" Type="http://schemas.openxmlformats.org/officeDocument/2006/relationships/tags" Target="../tags/tag31.xml"/><Relationship Id="rId59" Type="http://schemas.openxmlformats.org/officeDocument/2006/relationships/tags" Target="../tags/tag84.xml"/><Relationship Id="rId58" Type="http://schemas.openxmlformats.org/officeDocument/2006/relationships/tags" Target="../tags/tag83.xml"/><Relationship Id="rId57" Type="http://schemas.openxmlformats.org/officeDocument/2006/relationships/tags" Target="../tags/tag82.xml"/><Relationship Id="rId56" Type="http://schemas.openxmlformats.org/officeDocument/2006/relationships/tags" Target="../tags/tag81.xml"/><Relationship Id="rId55" Type="http://schemas.openxmlformats.org/officeDocument/2006/relationships/tags" Target="../tags/tag80.xml"/><Relationship Id="rId54" Type="http://schemas.openxmlformats.org/officeDocument/2006/relationships/tags" Target="../tags/tag79.xml"/><Relationship Id="rId53" Type="http://schemas.openxmlformats.org/officeDocument/2006/relationships/tags" Target="../tags/tag78.xml"/><Relationship Id="rId52" Type="http://schemas.openxmlformats.org/officeDocument/2006/relationships/tags" Target="../tags/tag77.xml"/><Relationship Id="rId51" Type="http://schemas.openxmlformats.org/officeDocument/2006/relationships/tags" Target="../tags/tag76.xml"/><Relationship Id="rId50" Type="http://schemas.openxmlformats.org/officeDocument/2006/relationships/tags" Target="../tags/tag75.xml"/><Relationship Id="rId5" Type="http://schemas.openxmlformats.org/officeDocument/2006/relationships/tags" Target="../tags/tag30.xml"/><Relationship Id="rId49" Type="http://schemas.openxmlformats.org/officeDocument/2006/relationships/tags" Target="../tags/tag74.xml"/><Relationship Id="rId48" Type="http://schemas.openxmlformats.org/officeDocument/2006/relationships/tags" Target="../tags/tag73.xml"/><Relationship Id="rId47" Type="http://schemas.openxmlformats.org/officeDocument/2006/relationships/tags" Target="../tags/tag72.xml"/><Relationship Id="rId46" Type="http://schemas.openxmlformats.org/officeDocument/2006/relationships/tags" Target="../tags/tag71.xml"/><Relationship Id="rId45" Type="http://schemas.openxmlformats.org/officeDocument/2006/relationships/tags" Target="../tags/tag70.xml"/><Relationship Id="rId44" Type="http://schemas.openxmlformats.org/officeDocument/2006/relationships/tags" Target="../tags/tag69.xml"/><Relationship Id="rId43" Type="http://schemas.openxmlformats.org/officeDocument/2006/relationships/tags" Target="../tags/tag68.xml"/><Relationship Id="rId42" Type="http://schemas.openxmlformats.org/officeDocument/2006/relationships/tags" Target="../tags/tag67.xml"/><Relationship Id="rId41" Type="http://schemas.openxmlformats.org/officeDocument/2006/relationships/tags" Target="../tags/tag66.xml"/><Relationship Id="rId40" Type="http://schemas.openxmlformats.org/officeDocument/2006/relationships/tags" Target="../tags/tag65.xml"/><Relationship Id="rId4" Type="http://schemas.openxmlformats.org/officeDocument/2006/relationships/tags" Target="../tags/tag29.xml"/><Relationship Id="rId39" Type="http://schemas.openxmlformats.org/officeDocument/2006/relationships/tags" Target="../tags/tag64.xml"/><Relationship Id="rId38" Type="http://schemas.openxmlformats.org/officeDocument/2006/relationships/tags" Target="../tags/tag63.xml"/><Relationship Id="rId37" Type="http://schemas.openxmlformats.org/officeDocument/2006/relationships/tags" Target="../tags/tag62.xml"/><Relationship Id="rId36" Type="http://schemas.openxmlformats.org/officeDocument/2006/relationships/tags" Target="../tags/tag61.xml"/><Relationship Id="rId35" Type="http://schemas.openxmlformats.org/officeDocument/2006/relationships/tags" Target="../tags/tag60.xml"/><Relationship Id="rId34" Type="http://schemas.openxmlformats.org/officeDocument/2006/relationships/tags" Target="../tags/tag59.xml"/><Relationship Id="rId33" Type="http://schemas.openxmlformats.org/officeDocument/2006/relationships/tags" Target="../tags/tag58.xml"/><Relationship Id="rId32" Type="http://schemas.openxmlformats.org/officeDocument/2006/relationships/tags" Target="../tags/tag57.xml"/><Relationship Id="rId31" Type="http://schemas.openxmlformats.org/officeDocument/2006/relationships/tags" Target="../tags/tag56.xml"/><Relationship Id="rId30" Type="http://schemas.openxmlformats.org/officeDocument/2006/relationships/tags" Target="../tags/tag55.xml"/><Relationship Id="rId3" Type="http://schemas.openxmlformats.org/officeDocument/2006/relationships/tags" Target="../tags/tag28.xml"/><Relationship Id="rId29" Type="http://schemas.openxmlformats.org/officeDocument/2006/relationships/tags" Target="../tags/tag54.xml"/><Relationship Id="rId28" Type="http://schemas.openxmlformats.org/officeDocument/2006/relationships/tags" Target="../tags/tag53.xml"/><Relationship Id="rId27" Type="http://schemas.openxmlformats.org/officeDocument/2006/relationships/tags" Target="../tags/tag52.xml"/><Relationship Id="rId26" Type="http://schemas.openxmlformats.org/officeDocument/2006/relationships/tags" Target="../tags/tag51.xml"/><Relationship Id="rId25" Type="http://schemas.openxmlformats.org/officeDocument/2006/relationships/tags" Target="../tags/tag50.xml"/><Relationship Id="rId24" Type="http://schemas.openxmlformats.org/officeDocument/2006/relationships/tags" Target="../tags/tag49.xml"/><Relationship Id="rId23" Type="http://schemas.openxmlformats.org/officeDocument/2006/relationships/tags" Target="../tags/tag48.xml"/><Relationship Id="rId22" Type="http://schemas.openxmlformats.org/officeDocument/2006/relationships/tags" Target="../tags/tag47.xml"/><Relationship Id="rId21" Type="http://schemas.openxmlformats.org/officeDocument/2006/relationships/tags" Target="../tags/tag46.xml"/><Relationship Id="rId20" Type="http://schemas.openxmlformats.org/officeDocument/2006/relationships/tags" Target="../tags/tag45.xml"/><Relationship Id="rId2" Type="http://schemas.openxmlformats.org/officeDocument/2006/relationships/image" Target="../media/image9.emf"/><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image" Target="../media/image9.emf"/><Relationship Id="rId19" Type="http://schemas.openxmlformats.org/officeDocument/2006/relationships/notesSlide" Target="../notesSlides/notesSlide4.xml"/><Relationship Id="rId18" Type="http://schemas.openxmlformats.org/officeDocument/2006/relationships/slideLayout" Target="../slideLayouts/slideLayout7.xml"/><Relationship Id="rId17" Type="http://schemas.openxmlformats.org/officeDocument/2006/relationships/image" Target="../media/image52.png"/><Relationship Id="rId16" Type="http://schemas.openxmlformats.org/officeDocument/2006/relationships/image" Target="../media/image51.webp"/><Relationship Id="rId15" Type="http://schemas.openxmlformats.org/officeDocument/2006/relationships/image" Target="../media/image50.webp"/><Relationship Id="rId14" Type="http://schemas.openxmlformats.org/officeDocument/2006/relationships/tags" Target="../tags/tag126.xml"/><Relationship Id="rId13" Type="http://schemas.openxmlformats.org/officeDocument/2006/relationships/image" Target="../media/image49.png"/><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5.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tags" Target="../tags/tag127.xml"/><Relationship Id="rId3" Type="http://schemas.microsoft.com/office/2007/relationships/hdphoto" Target="../media/image3.wdp"/><Relationship Id="rId2" Type="http://schemas.openxmlformats.org/officeDocument/2006/relationships/image" Target="../media/image29.png"/><Relationship Id="rId1" Type="http://schemas.openxmlformats.org/officeDocument/2006/relationships/image" Target="../media/image28.emf"/></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5.webp"/><Relationship Id="rId5" Type="http://schemas.openxmlformats.org/officeDocument/2006/relationships/image" Target="../media/image54.webp"/><Relationship Id="rId4" Type="http://schemas.openxmlformats.org/officeDocument/2006/relationships/image" Target="../media/image31.webp"/><Relationship Id="rId3" Type="http://schemas.openxmlformats.org/officeDocument/2006/relationships/image" Target="../media/image53.webp"/><Relationship Id="rId2" Type="http://schemas.openxmlformats.org/officeDocument/2006/relationships/image" Target="../media/image9.emf"/><Relationship Id="rId1" Type="http://schemas.openxmlformats.org/officeDocument/2006/relationships/tags" Target="../tags/tag128.xml"/></Relationships>
</file>

<file path=ppt/slides/_rels/slide18.xml.rels><?xml version="1.0" encoding="UTF-8" standalone="yes"?>
<Relationships xmlns="http://schemas.openxmlformats.org/package/2006/relationships"><Relationship Id="rId93" Type="http://schemas.openxmlformats.org/officeDocument/2006/relationships/slideLayout" Target="../slideLayouts/slideLayout1.xml"/><Relationship Id="rId92" Type="http://schemas.openxmlformats.org/officeDocument/2006/relationships/tags" Target="../tags/tag219.xml"/><Relationship Id="rId91" Type="http://schemas.openxmlformats.org/officeDocument/2006/relationships/tags" Target="../tags/tag218.xml"/><Relationship Id="rId90" Type="http://schemas.openxmlformats.org/officeDocument/2006/relationships/tags" Target="../tags/tag217.xml"/><Relationship Id="rId9" Type="http://schemas.openxmlformats.org/officeDocument/2006/relationships/tags" Target="../tags/tag136.xml"/><Relationship Id="rId89" Type="http://schemas.openxmlformats.org/officeDocument/2006/relationships/tags" Target="../tags/tag216.xml"/><Relationship Id="rId88" Type="http://schemas.openxmlformats.org/officeDocument/2006/relationships/tags" Target="../tags/tag215.xml"/><Relationship Id="rId87" Type="http://schemas.openxmlformats.org/officeDocument/2006/relationships/tags" Target="../tags/tag214.xml"/><Relationship Id="rId86" Type="http://schemas.openxmlformats.org/officeDocument/2006/relationships/tags" Target="../tags/tag213.xml"/><Relationship Id="rId85" Type="http://schemas.openxmlformats.org/officeDocument/2006/relationships/tags" Target="../tags/tag212.xml"/><Relationship Id="rId84" Type="http://schemas.openxmlformats.org/officeDocument/2006/relationships/tags" Target="../tags/tag211.xml"/><Relationship Id="rId83" Type="http://schemas.openxmlformats.org/officeDocument/2006/relationships/tags" Target="../tags/tag210.xml"/><Relationship Id="rId82" Type="http://schemas.openxmlformats.org/officeDocument/2006/relationships/tags" Target="../tags/tag209.xml"/><Relationship Id="rId81" Type="http://schemas.openxmlformats.org/officeDocument/2006/relationships/tags" Target="../tags/tag208.xml"/><Relationship Id="rId80" Type="http://schemas.openxmlformats.org/officeDocument/2006/relationships/tags" Target="../tags/tag207.xml"/><Relationship Id="rId8" Type="http://schemas.openxmlformats.org/officeDocument/2006/relationships/tags" Target="../tags/tag135.xml"/><Relationship Id="rId79" Type="http://schemas.openxmlformats.org/officeDocument/2006/relationships/tags" Target="../tags/tag206.xml"/><Relationship Id="rId78" Type="http://schemas.openxmlformats.org/officeDocument/2006/relationships/tags" Target="../tags/tag205.xml"/><Relationship Id="rId77" Type="http://schemas.openxmlformats.org/officeDocument/2006/relationships/tags" Target="../tags/tag204.xml"/><Relationship Id="rId76" Type="http://schemas.openxmlformats.org/officeDocument/2006/relationships/tags" Target="../tags/tag203.xml"/><Relationship Id="rId75" Type="http://schemas.openxmlformats.org/officeDocument/2006/relationships/tags" Target="../tags/tag202.xml"/><Relationship Id="rId74" Type="http://schemas.openxmlformats.org/officeDocument/2006/relationships/tags" Target="../tags/tag201.xml"/><Relationship Id="rId73" Type="http://schemas.openxmlformats.org/officeDocument/2006/relationships/tags" Target="../tags/tag200.xml"/><Relationship Id="rId72" Type="http://schemas.openxmlformats.org/officeDocument/2006/relationships/tags" Target="../tags/tag199.xml"/><Relationship Id="rId71" Type="http://schemas.openxmlformats.org/officeDocument/2006/relationships/tags" Target="../tags/tag198.xml"/><Relationship Id="rId70" Type="http://schemas.openxmlformats.org/officeDocument/2006/relationships/tags" Target="../tags/tag197.xml"/><Relationship Id="rId7" Type="http://schemas.openxmlformats.org/officeDocument/2006/relationships/tags" Target="../tags/tag134.xml"/><Relationship Id="rId69" Type="http://schemas.openxmlformats.org/officeDocument/2006/relationships/tags" Target="../tags/tag196.xml"/><Relationship Id="rId68" Type="http://schemas.openxmlformats.org/officeDocument/2006/relationships/tags" Target="../tags/tag195.xml"/><Relationship Id="rId67" Type="http://schemas.openxmlformats.org/officeDocument/2006/relationships/tags" Target="../tags/tag194.xml"/><Relationship Id="rId66" Type="http://schemas.openxmlformats.org/officeDocument/2006/relationships/tags" Target="../tags/tag193.xml"/><Relationship Id="rId65" Type="http://schemas.openxmlformats.org/officeDocument/2006/relationships/tags" Target="../tags/tag192.xml"/><Relationship Id="rId64" Type="http://schemas.openxmlformats.org/officeDocument/2006/relationships/tags" Target="../tags/tag191.xml"/><Relationship Id="rId63" Type="http://schemas.openxmlformats.org/officeDocument/2006/relationships/tags" Target="../tags/tag190.xml"/><Relationship Id="rId62" Type="http://schemas.openxmlformats.org/officeDocument/2006/relationships/tags" Target="../tags/tag189.xml"/><Relationship Id="rId61" Type="http://schemas.openxmlformats.org/officeDocument/2006/relationships/tags" Target="../tags/tag188.xml"/><Relationship Id="rId60" Type="http://schemas.openxmlformats.org/officeDocument/2006/relationships/tags" Target="../tags/tag187.xml"/><Relationship Id="rId6" Type="http://schemas.openxmlformats.org/officeDocument/2006/relationships/tags" Target="../tags/tag133.xml"/><Relationship Id="rId59" Type="http://schemas.openxmlformats.org/officeDocument/2006/relationships/tags" Target="../tags/tag186.xml"/><Relationship Id="rId58" Type="http://schemas.openxmlformats.org/officeDocument/2006/relationships/tags" Target="../tags/tag185.xml"/><Relationship Id="rId57" Type="http://schemas.openxmlformats.org/officeDocument/2006/relationships/tags" Target="../tags/tag184.xml"/><Relationship Id="rId56" Type="http://schemas.openxmlformats.org/officeDocument/2006/relationships/tags" Target="../tags/tag183.xml"/><Relationship Id="rId55" Type="http://schemas.openxmlformats.org/officeDocument/2006/relationships/tags" Target="../tags/tag182.xml"/><Relationship Id="rId54" Type="http://schemas.openxmlformats.org/officeDocument/2006/relationships/tags" Target="../tags/tag181.xml"/><Relationship Id="rId53" Type="http://schemas.openxmlformats.org/officeDocument/2006/relationships/tags" Target="../tags/tag180.xml"/><Relationship Id="rId52" Type="http://schemas.openxmlformats.org/officeDocument/2006/relationships/tags" Target="../tags/tag179.xml"/><Relationship Id="rId51" Type="http://schemas.openxmlformats.org/officeDocument/2006/relationships/tags" Target="../tags/tag178.xml"/><Relationship Id="rId50" Type="http://schemas.openxmlformats.org/officeDocument/2006/relationships/tags" Target="../tags/tag177.xml"/><Relationship Id="rId5" Type="http://schemas.openxmlformats.org/officeDocument/2006/relationships/tags" Target="../tags/tag132.xml"/><Relationship Id="rId49" Type="http://schemas.openxmlformats.org/officeDocument/2006/relationships/tags" Target="../tags/tag176.xml"/><Relationship Id="rId48" Type="http://schemas.openxmlformats.org/officeDocument/2006/relationships/tags" Target="../tags/tag175.xml"/><Relationship Id="rId47" Type="http://schemas.openxmlformats.org/officeDocument/2006/relationships/tags" Target="../tags/tag174.xml"/><Relationship Id="rId46" Type="http://schemas.openxmlformats.org/officeDocument/2006/relationships/tags" Target="../tags/tag173.xml"/><Relationship Id="rId45" Type="http://schemas.openxmlformats.org/officeDocument/2006/relationships/tags" Target="../tags/tag172.xml"/><Relationship Id="rId44" Type="http://schemas.openxmlformats.org/officeDocument/2006/relationships/tags" Target="../tags/tag171.xml"/><Relationship Id="rId43" Type="http://schemas.openxmlformats.org/officeDocument/2006/relationships/tags" Target="../tags/tag170.xml"/><Relationship Id="rId42" Type="http://schemas.openxmlformats.org/officeDocument/2006/relationships/tags" Target="../tags/tag169.xml"/><Relationship Id="rId41" Type="http://schemas.openxmlformats.org/officeDocument/2006/relationships/tags" Target="../tags/tag168.xml"/><Relationship Id="rId40" Type="http://schemas.openxmlformats.org/officeDocument/2006/relationships/tags" Target="../tags/tag167.xml"/><Relationship Id="rId4" Type="http://schemas.openxmlformats.org/officeDocument/2006/relationships/tags" Target="../tags/tag131.xml"/><Relationship Id="rId39" Type="http://schemas.openxmlformats.org/officeDocument/2006/relationships/tags" Target="../tags/tag166.xml"/><Relationship Id="rId38" Type="http://schemas.openxmlformats.org/officeDocument/2006/relationships/tags" Target="../tags/tag165.xml"/><Relationship Id="rId37" Type="http://schemas.openxmlformats.org/officeDocument/2006/relationships/tags" Target="../tags/tag164.xml"/><Relationship Id="rId36" Type="http://schemas.openxmlformats.org/officeDocument/2006/relationships/tags" Target="../tags/tag163.xml"/><Relationship Id="rId35" Type="http://schemas.openxmlformats.org/officeDocument/2006/relationships/tags" Target="../tags/tag162.xml"/><Relationship Id="rId34" Type="http://schemas.openxmlformats.org/officeDocument/2006/relationships/tags" Target="../tags/tag161.xml"/><Relationship Id="rId33" Type="http://schemas.openxmlformats.org/officeDocument/2006/relationships/tags" Target="../tags/tag160.xml"/><Relationship Id="rId32" Type="http://schemas.openxmlformats.org/officeDocument/2006/relationships/tags" Target="../tags/tag159.xml"/><Relationship Id="rId31" Type="http://schemas.openxmlformats.org/officeDocument/2006/relationships/tags" Target="../tags/tag158.xml"/><Relationship Id="rId30" Type="http://schemas.openxmlformats.org/officeDocument/2006/relationships/tags" Target="../tags/tag157.xml"/><Relationship Id="rId3" Type="http://schemas.openxmlformats.org/officeDocument/2006/relationships/tags" Target="../tags/tag130.xml"/><Relationship Id="rId29" Type="http://schemas.openxmlformats.org/officeDocument/2006/relationships/tags" Target="../tags/tag156.xml"/><Relationship Id="rId28" Type="http://schemas.openxmlformats.org/officeDocument/2006/relationships/tags" Target="../tags/tag155.xml"/><Relationship Id="rId27" Type="http://schemas.openxmlformats.org/officeDocument/2006/relationships/tags" Target="../tags/tag154.xml"/><Relationship Id="rId26" Type="http://schemas.openxmlformats.org/officeDocument/2006/relationships/tags" Target="../tags/tag153.xml"/><Relationship Id="rId25" Type="http://schemas.openxmlformats.org/officeDocument/2006/relationships/tags" Target="../tags/tag152.xml"/><Relationship Id="rId24" Type="http://schemas.openxmlformats.org/officeDocument/2006/relationships/tags" Target="../tags/tag151.xml"/><Relationship Id="rId23" Type="http://schemas.openxmlformats.org/officeDocument/2006/relationships/tags" Target="../tags/tag150.xml"/><Relationship Id="rId22" Type="http://schemas.openxmlformats.org/officeDocument/2006/relationships/tags" Target="../tags/tag149.xml"/><Relationship Id="rId21" Type="http://schemas.openxmlformats.org/officeDocument/2006/relationships/tags" Target="../tags/tag148.xml"/><Relationship Id="rId20" Type="http://schemas.openxmlformats.org/officeDocument/2006/relationships/tags" Target="../tags/tag147.xml"/><Relationship Id="rId2" Type="http://schemas.openxmlformats.org/officeDocument/2006/relationships/image" Target="../media/image9.emf"/><Relationship Id="rId19" Type="http://schemas.openxmlformats.org/officeDocument/2006/relationships/tags" Target="../tags/tag146.xml"/><Relationship Id="rId18" Type="http://schemas.openxmlformats.org/officeDocument/2006/relationships/tags" Target="../tags/tag145.xml"/><Relationship Id="rId17" Type="http://schemas.openxmlformats.org/officeDocument/2006/relationships/tags" Target="../tags/tag144.xml"/><Relationship Id="rId16" Type="http://schemas.openxmlformats.org/officeDocument/2006/relationships/tags" Target="../tags/tag143.xml"/><Relationship Id="rId15" Type="http://schemas.openxmlformats.org/officeDocument/2006/relationships/tags" Target="../tags/tag142.xml"/><Relationship Id="rId14" Type="http://schemas.openxmlformats.org/officeDocument/2006/relationships/tags" Target="../tags/tag141.xml"/><Relationship Id="rId13" Type="http://schemas.openxmlformats.org/officeDocument/2006/relationships/tags" Target="../tags/tag140.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29.xml"/></Relationships>
</file>

<file path=ppt/slides/_rels/slide19.xml.rels><?xml version="1.0" encoding="UTF-8" standalone="yes"?>
<Relationships xmlns="http://schemas.openxmlformats.org/package/2006/relationships"><Relationship Id="rId9" Type="http://schemas.openxmlformats.org/officeDocument/2006/relationships/tags" Target="../tags/tag224.xml"/><Relationship Id="rId8" Type="http://schemas.openxmlformats.org/officeDocument/2006/relationships/tags" Target="../tags/tag223.xml"/><Relationship Id="rId7" Type="http://schemas.openxmlformats.org/officeDocument/2006/relationships/image" Target="../media/image57.webp"/><Relationship Id="rId6" Type="http://schemas.openxmlformats.org/officeDocument/2006/relationships/image" Target="../media/image30.webp"/><Relationship Id="rId5" Type="http://schemas.openxmlformats.org/officeDocument/2006/relationships/image" Target="../media/image56.jpeg"/><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image" Target="../media/image9.emf"/><Relationship Id="rId15" Type="http://schemas.openxmlformats.org/officeDocument/2006/relationships/slideLayout" Target="../slideLayouts/slideLayout1.xml"/><Relationship Id="rId14" Type="http://schemas.openxmlformats.org/officeDocument/2006/relationships/image" Target="../media/image60.png"/><Relationship Id="rId13" Type="http://schemas.openxmlformats.org/officeDocument/2006/relationships/image" Target="../media/image59.jpeg"/><Relationship Id="rId12" Type="http://schemas.openxmlformats.org/officeDocument/2006/relationships/image" Target="../media/image58.jpeg"/><Relationship Id="rId11" Type="http://schemas.openxmlformats.org/officeDocument/2006/relationships/tags" Target="../tags/tag226.xml"/><Relationship Id="rId10" Type="http://schemas.openxmlformats.org/officeDocument/2006/relationships/tags" Target="../tags/tag225.xml"/><Relationship Id="rId1" Type="http://schemas.openxmlformats.org/officeDocument/2006/relationships/tags" Target="../tags/tag220.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emf"/><Relationship Id="rId2" Type="http://schemas.openxmlformats.org/officeDocument/2006/relationships/tags" Target="../tags/tag3.xml"/><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62.webp"/><Relationship Id="rId3" Type="http://schemas.openxmlformats.org/officeDocument/2006/relationships/image" Target="../media/image61.webp"/><Relationship Id="rId2" Type="http://schemas.openxmlformats.org/officeDocument/2006/relationships/image" Target="../media/image9.emf"/><Relationship Id="rId1" Type="http://schemas.openxmlformats.org/officeDocument/2006/relationships/tags" Target="../tags/tag227.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tags" Target="../tags/tag228.xml"/><Relationship Id="rId3" Type="http://schemas.microsoft.com/office/2007/relationships/hdphoto" Target="../media/image3.wdp"/><Relationship Id="rId2" Type="http://schemas.openxmlformats.org/officeDocument/2006/relationships/image" Target="../media/image29.png"/><Relationship Id="rId1" Type="http://schemas.openxmlformats.org/officeDocument/2006/relationships/image" Target="../media/image28.emf"/></Relationships>
</file>

<file path=ppt/slides/_rels/slide22.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image" Target="../media/image9.emf"/><Relationship Id="rId14" Type="http://schemas.openxmlformats.org/officeDocument/2006/relationships/slideLayout" Target="../slideLayouts/slideLayout1.xml"/><Relationship Id="rId13" Type="http://schemas.openxmlformats.org/officeDocument/2006/relationships/image" Target="../media/image63.png"/><Relationship Id="rId12" Type="http://schemas.openxmlformats.org/officeDocument/2006/relationships/tags" Target="../tags/tag239.xml"/><Relationship Id="rId11" Type="http://schemas.openxmlformats.org/officeDocument/2006/relationships/tags" Target="../tags/tag238.xml"/><Relationship Id="rId10" Type="http://schemas.openxmlformats.org/officeDocument/2006/relationships/tags" Target="../tags/tag237.xml"/><Relationship Id="rId1" Type="http://schemas.openxmlformats.org/officeDocument/2006/relationships/tags" Target="../tags/tag229.xml"/></Relationships>
</file>

<file path=ppt/slides/_rels/slide23.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image" Target="../media/image66.png"/><Relationship Id="rId7" Type="http://schemas.openxmlformats.org/officeDocument/2006/relationships/tags" Target="../tags/tag243.xml"/><Relationship Id="rId6" Type="http://schemas.openxmlformats.org/officeDocument/2006/relationships/image" Target="../media/image65.png"/><Relationship Id="rId5" Type="http://schemas.openxmlformats.org/officeDocument/2006/relationships/tags" Target="../tags/tag242.xml"/><Relationship Id="rId4" Type="http://schemas.openxmlformats.org/officeDocument/2006/relationships/image" Target="../media/image64.png"/><Relationship Id="rId3" Type="http://schemas.openxmlformats.org/officeDocument/2006/relationships/tags" Target="../tags/tag241.xml"/><Relationship Id="rId2" Type="http://schemas.openxmlformats.org/officeDocument/2006/relationships/image" Target="../media/image9.emf"/><Relationship Id="rId12" Type="http://schemas.openxmlformats.org/officeDocument/2006/relationships/notesSlide" Target="../notesSlides/notesSlide6.xml"/><Relationship Id="rId11" Type="http://schemas.openxmlformats.org/officeDocument/2006/relationships/slideLayout" Target="../slideLayouts/slideLayout1.xml"/><Relationship Id="rId10" Type="http://schemas.openxmlformats.org/officeDocument/2006/relationships/tags" Target="../tags/tag245.xml"/><Relationship Id="rId1" Type="http://schemas.openxmlformats.org/officeDocument/2006/relationships/tags" Target="../tags/tag240.xml"/></Relationships>
</file>

<file path=ppt/slides/_rels/slide24.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1" Type="http://schemas.openxmlformats.org/officeDocument/2006/relationships/notesSlide" Target="../notesSlides/notesSlide7.xml"/><Relationship Id="rId20" Type="http://schemas.openxmlformats.org/officeDocument/2006/relationships/slideLayout" Target="../slideLayouts/slideLayout1.xml"/><Relationship Id="rId2" Type="http://schemas.openxmlformats.org/officeDocument/2006/relationships/image" Target="../media/image9.emf"/><Relationship Id="rId19" Type="http://schemas.openxmlformats.org/officeDocument/2006/relationships/tags" Target="../tags/tag259.xml"/><Relationship Id="rId18" Type="http://schemas.openxmlformats.org/officeDocument/2006/relationships/image" Target="../media/image70.png"/><Relationship Id="rId17" Type="http://schemas.openxmlformats.org/officeDocument/2006/relationships/tags" Target="../tags/tag258.xml"/><Relationship Id="rId16" Type="http://schemas.openxmlformats.org/officeDocument/2006/relationships/image" Target="../media/image69.png"/><Relationship Id="rId15" Type="http://schemas.openxmlformats.org/officeDocument/2006/relationships/tags" Target="../tags/tag257.xml"/><Relationship Id="rId14" Type="http://schemas.openxmlformats.org/officeDocument/2006/relationships/image" Target="../media/image68.png"/><Relationship Id="rId13" Type="http://schemas.openxmlformats.org/officeDocument/2006/relationships/tags" Target="../tags/tag256.xml"/><Relationship Id="rId12" Type="http://schemas.openxmlformats.org/officeDocument/2006/relationships/image" Target="../media/image67.png"/><Relationship Id="rId11" Type="http://schemas.openxmlformats.org/officeDocument/2006/relationships/tags" Target="../tags/tag255.xml"/><Relationship Id="rId10" Type="http://schemas.openxmlformats.org/officeDocument/2006/relationships/tags" Target="../tags/tag254.xml"/><Relationship Id="rId1" Type="http://schemas.openxmlformats.org/officeDocument/2006/relationships/tags" Target="../tags/tag246.xml"/></Relationships>
</file>

<file path=ppt/slides/_rels/slide25.xml.rels><?xml version="1.0" encoding="UTF-8" standalone="yes"?>
<Relationships xmlns="http://schemas.openxmlformats.org/package/2006/relationships"><Relationship Id="rId9" Type="http://schemas.openxmlformats.org/officeDocument/2006/relationships/image" Target="../media/image73.png"/><Relationship Id="rId8" Type="http://schemas.openxmlformats.org/officeDocument/2006/relationships/tags" Target="../tags/tag264.xml"/><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image" Target="../media/image9.emf"/><Relationship Id="rId17" Type="http://schemas.openxmlformats.org/officeDocument/2006/relationships/notesSlide" Target="../notesSlides/notesSlide8.xml"/><Relationship Id="rId16" Type="http://schemas.openxmlformats.org/officeDocument/2006/relationships/slideLayout" Target="../slideLayouts/slideLayout1.xml"/><Relationship Id="rId15" Type="http://schemas.openxmlformats.org/officeDocument/2006/relationships/tags" Target="../tags/tag270.xml"/><Relationship Id="rId14" Type="http://schemas.openxmlformats.org/officeDocument/2006/relationships/tags" Target="../tags/tag269.xml"/><Relationship Id="rId13" Type="http://schemas.openxmlformats.org/officeDocument/2006/relationships/tags" Target="../tags/tag268.xml"/><Relationship Id="rId12" Type="http://schemas.openxmlformats.org/officeDocument/2006/relationships/tags" Target="../tags/tag267.xml"/><Relationship Id="rId11" Type="http://schemas.openxmlformats.org/officeDocument/2006/relationships/tags" Target="../tags/tag266.xml"/><Relationship Id="rId10" Type="http://schemas.openxmlformats.org/officeDocument/2006/relationships/tags" Target="../tags/tag265.xml"/><Relationship Id="rId1" Type="http://schemas.openxmlformats.org/officeDocument/2006/relationships/tags" Target="../tags/tag260.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76.webp"/><Relationship Id="rId4" Type="http://schemas.openxmlformats.org/officeDocument/2006/relationships/image" Target="../media/image75.webp"/><Relationship Id="rId3" Type="http://schemas.openxmlformats.org/officeDocument/2006/relationships/image" Target="../media/image74.webp"/><Relationship Id="rId2" Type="http://schemas.openxmlformats.org/officeDocument/2006/relationships/image" Target="../media/image9.emf"/><Relationship Id="rId1" Type="http://schemas.openxmlformats.org/officeDocument/2006/relationships/tags" Target="../tags/tag271.xml"/></Relationships>
</file>

<file path=ppt/slides/_rels/slide27.xml.rels><?xml version="1.0" encoding="UTF-8" standalone="yes"?>
<Relationships xmlns="http://schemas.openxmlformats.org/package/2006/relationships"><Relationship Id="rId9" Type="http://schemas.openxmlformats.org/officeDocument/2006/relationships/image" Target="../media/image80.png"/><Relationship Id="rId8" Type="http://schemas.openxmlformats.org/officeDocument/2006/relationships/tags" Target="../tags/tag275.xml"/><Relationship Id="rId7" Type="http://schemas.openxmlformats.org/officeDocument/2006/relationships/image" Target="../media/image79.png"/><Relationship Id="rId6" Type="http://schemas.openxmlformats.org/officeDocument/2006/relationships/tags" Target="../tags/tag274.xml"/><Relationship Id="rId5" Type="http://schemas.openxmlformats.org/officeDocument/2006/relationships/image" Target="../media/image78.png"/><Relationship Id="rId4" Type="http://schemas.openxmlformats.org/officeDocument/2006/relationships/tags" Target="../tags/tag273.xml"/><Relationship Id="rId3" Type="http://schemas.openxmlformats.org/officeDocument/2006/relationships/image" Target="../media/image77.jpeg"/><Relationship Id="rId2" Type="http://schemas.openxmlformats.org/officeDocument/2006/relationships/image" Target="../media/image9.emf"/><Relationship Id="rId12" Type="http://schemas.openxmlformats.org/officeDocument/2006/relationships/notesSlide" Target="../notesSlides/notesSlide10.xml"/><Relationship Id="rId11" Type="http://schemas.openxmlformats.org/officeDocument/2006/relationships/slideLayout" Target="../slideLayouts/slideLayout1.xml"/><Relationship Id="rId10" Type="http://schemas.openxmlformats.org/officeDocument/2006/relationships/image" Target="../media/image81.png"/><Relationship Id="rId1" Type="http://schemas.openxmlformats.org/officeDocument/2006/relationships/tags" Target="../tags/tag272.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image" Target="../media/image9.emf"/><Relationship Id="rId2" Type="http://schemas.openxmlformats.org/officeDocument/2006/relationships/tags" Target="../tags/tag276.xml"/><Relationship Id="rId1" Type="http://schemas.openxmlformats.org/officeDocument/2006/relationships/image" Target="../media/image23.webp"/></Relationships>
</file>

<file path=ppt/slides/_rels/slide29.xml.rels><?xml version="1.0" encoding="UTF-8" standalone="yes"?>
<Relationships xmlns="http://schemas.openxmlformats.org/package/2006/relationships"><Relationship Id="rId9" Type="http://schemas.openxmlformats.org/officeDocument/2006/relationships/image" Target="../media/image84.png"/><Relationship Id="rId8" Type="http://schemas.openxmlformats.org/officeDocument/2006/relationships/image" Target="../media/image83.jpeg"/><Relationship Id="rId7" Type="http://schemas.openxmlformats.org/officeDocument/2006/relationships/tags" Target="../tags/tag281.xml"/><Relationship Id="rId6" Type="http://schemas.openxmlformats.org/officeDocument/2006/relationships/tags" Target="../tags/tag280.xml"/><Relationship Id="rId5" Type="http://schemas.openxmlformats.org/officeDocument/2006/relationships/image" Target="../media/image5.png"/><Relationship Id="rId4" Type="http://schemas.openxmlformats.org/officeDocument/2006/relationships/tags" Target="../tags/tag279.xml"/><Relationship Id="rId3" Type="http://schemas.microsoft.com/office/2007/relationships/hdphoto" Target="../media/image3.wdp"/><Relationship Id="rId2" Type="http://schemas.openxmlformats.org/officeDocument/2006/relationships/image" Target="../media/image29.png"/><Relationship Id="rId14" Type="http://schemas.openxmlformats.org/officeDocument/2006/relationships/slideLayout" Target="../slideLayouts/slideLayout7.xml"/><Relationship Id="rId13" Type="http://schemas.openxmlformats.org/officeDocument/2006/relationships/tags" Target="../tags/tag284.xml"/><Relationship Id="rId12" Type="http://schemas.openxmlformats.org/officeDocument/2006/relationships/image" Target="../media/image85.png"/><Relationship Id="rId11" Type="http://schemas.openxmlformats.org/officeDocument/2006/relationships/tags" Target="../tags/tag283.xml"/><Relationship Id="rId10" Type="http://schemas.openxmlformats.org/officeDocument/2006/relationships/tags" Target="../tags/tag282.xml"/><Relationship Id="rId1" Type="http://schemas.openxmlformats.org/officeDocument/2006/relationships/image" Target="../media/image28.emf"/></Relationships>
</file>

<file path=ppt/slides/_rels/slide3.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image" Target="../media/image13.svg"/><Relationship Id="rId7" Type="http://schemas.openxmlformats.org/officeDocument/2006/relationships/image" Target="../media/image12.png"/><Relationship Id="rId6" Type="http://schemas.openxmlformats.org/officeDocument/2006/relationships/tags" Target="../tags/tag6.xml"/><Relationship Id="rId5" Type="http://schemas.openxmlformats.org/officeDocument/2006/relationships/image" Target="../media/image11.svg"/><Relationship Id="rId4" Type="http://schemas.openxmlformats.org/officeDocument/2006/relationships/image" Target="../media/image10.png"/><Relationship Id="rId33" Type="http://schemas.openxmlformats.org/officeDocument/2006/relationships/slideLayout" Target="../slideLayouts/slideLayout1.xml"/><Relationship Id="rId32" Type="http://schemas.openxmlformats.org/officeDocument/2006/relationships/image" Target="../media/image27.png"/><Relationship Id="rId31" Type="http://schemas.openxmlformats.org/officeDocument/2006/relationships/image" Target="../media/image26.webp"/><Relationship Id="rId30" Type="http://schemas.openxmlformats.org/officeDocument/2006/relationships/image" Target="../media/image25.webp"/><Relationship Id="rId3" Type="http://schemas.openxmlformats.org/officeDocument/2006/relationships/tags" Target="../tags/tag5.xml"/><Relationship Id="rId29" Type="http://schemas.openxmlformats.org/officeDocument/2006/relationships/image" Target="../media/image24.webp"/><Relationship Id="rId28" Type="http://schemas.openxmlformats.org/officeDocument/2006/relationships/image" Target="../media/image23.webp"/><Relationship Id="rId27" Type="http://schemas.openxmlformats.org/officeDocument/2006/relationships/image" Target="../media/image22.webp"/><Relationship Id="rId26" Type="http://schemas.openxmlformats.org/officeDocument/2006/relationships/tags" Target="../tags/tag16.xml"/><Relationship Id="rId25" Type="http://schemas.openxmlformats.org/officeDocument/2006/relationships/tags" Target="../tags/tag15.xml"/><Relationship Id="rId24" Type="http://schemas.openxmlformats.org/officeDocument/2006/relationships/tags" Target="../tags/tag14.xml"/><Relationship Id="rId23" Type="http://schemas.openxmlformats.org/officeDocument/2006/relationships/tags" Target="../tags/tag13.xml"/><Relationship Id="rId22" Type="http://schemas.openxmlformats.org/officeDocument/2006/relationships/tags" Target="../tags/tag12.xml"/><Relationship Id="rId21" Type="http://schemas.openxmlformats.org/officeDocument/2006/relationships/tags" Target="../tags/tag11.xml"/><Relationship Id="rId20" Type="http://schemas.openxmlformats.org/officeDocument/2006/relationships/image" Target="../media/image21.svg"/><Relationship Id="rId2" Type="http://schemas.openxmlformats.org/officeDocument/2006/relationships/image" Target="../media/image9.emf"/><Relationship Id="rId19" Type="http://schemas.openxmlformats.org/officeDocument/2006/relationships/image" Target="../media/image20.png"/><Relationship Id="rId18" Type="http://schemas.openxmlformats.org/officeDocument/2006/relationships/tags" Target="../tags/tag10.xml"/><Relationship Id="rId17" Type="http://schemas.openxmlformats.org/officeDocument/2006/relationships/image" Target="../media/image19.svg"/><Relationship Id="rId16" Type="http://schemas.openxmlformats.org/officeDocument/2006/relationships/image" Target="../media/image18.png"/><Relationship Id="rId15" Type="http://schemas.openxmlformats.org/officeDocument/2006/relationships/tags" Target="../tags/tag9.xml"/><Relationship Id="rId14" Type="http://schemas.openxmlformats.org/officeDocument/2006/relationships/image" Target="../media/image17.svg"/><Relationship Id="rId13" Type="http://schemas.openxmlformats.org/officeDocument/2006/relationships/image" Target="../media/image16.png"/><Relationship Id="rId12" Type="http://schemas.openxmlformats.org/officeDocument/2006/relationships/tags" Target="../tags/tag8.xml"/><Relationship Id="rId11" Type="http://schemas.openxmlformats.org/officeDocument/2006/relationships/image" Target="../media/image15.svg"/><Relationship Id="rId10" Type="http://schemas.openxmlformats.org/officeDocument/2006/relationships/image" Target="../media/image14.png"/><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tags" Target="../tags/tag17.xml"/><Relationship Id="rId3" Type="http://schemas.microsoft.com/office/2007/relationships/hdphoto" Target="../media/image3.wdp"/><Relationship Id="rId2" Type="http://schemas.openxmlformats.org/officeDocument/2006/relationships/image" Target="../media/image29.png"/><Relationship Id="rId1" Type="http://schemas.openxmlformats.org/officeDocument/2006/relationships/image" Target="../media/image28.emf"/></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9.emf"/><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emf"/><Relationship Id="rId1" Type="http://schemas.openxmlformats.org/officeDocument/2006/relationships/tags" Target="../tags/tag19.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 Id="rId3" Type="http://schemas.microsoft.com/office/2007/relationships/hdphoto" Target="../media/image3.wdp"/><Relationship Id="rId2" Type="http://schemas.openxmlformats.org/officeDocument/2006/relationships/image" Target="../media/image29.png"/><Relationship Id="rId1" Type="http://schemas.openxmlformats.org/officeDocument/2006/relationships/image" Target="../media/image28.emf"/></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4.png"/><Relationship Id="rId7" Type="http://schemas.openxmlformats.org/officeDocument/2006/relationships/tags" Target="../tags/tag21.xml"/><Relationship Id="rId6" Type="http://schemas.openxmlformats.org/officeDocument/2006/relationships/image" Target="../media/image9.emf"/><Relationship Id="rId5" Type="http://schemas.openxmlformats.org/officeDocument/2006/relationships/tags" Target="../tags/tag20.xml"/><Relationship Id="rId4" Type="http://schemas.openxmlformats.org/officeDocument/2006/relationships/image" Target="../media/image33.webp"/><Relationship Id="rId3" Type="http://schemas.openxmlformats.org/officeDocument/2006/relationships/image" Target="../media/image32.webp"/><Relationship Id="rId2" Type="http://schemas.openxmlformats.org/officeDocument/2006/relationships/image" Target="../media/image31.webp"/><Relationship Id="rId1" Type="http://schemas.openxmlformats.org/officeDocument/2006/relationships/image" Target="../media/image30.webp"/></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9.emf"/><Relationship Id="rId3" Type="http://schemas.openxmlformats.org/officeDocument/2006/relationships/tags" Target="../tags/tag22.xml"/><Relationship Id="rId2" Type="http://schemas.openxmlformats.org/officeDocument/2006/relationships/image" Target="../media/image36.png"/><Relationship Id="rId1" Type="http://schemas.openxmlformats.org/officeDocument/2006/relationships/image" Target="../media/image35.web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2065" y="0"/>
            <a:ext cx="12204065" cy="6875145"/>
          </a:xfrm>
          <a:prstGeom prst="rect">
            <a:avLst/>
          </a:prstGeom>
          <a:solidFill>
            <a:srgbClr val="FF850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副标题 2"/>
          <p:cNvSpPr>
            <a:spLocks noGrp="1"/>
          </p:cNvSpPr>
          <p:nvPr>
            <p:ph type="subTitle" idx="1"/>
          </p:nvPr>
        </p:nvSpPr>
        <p:spPr>
          <a:xfrm>
            <a:off x="377825" y="1799590"/>
            <a:ext cx="4807585" cy="433070"/>
          </a:xfrm>
        </p:spPr>
        <p:txBody>
          <a:bodyPr>
            <a:noAutofit/>
          </a:bodyPr>
          <a:lstStyle/>
          <a:p>
            <a:pPr algn="dist">
              <a:lnSpc>
                <a:spcPct val="100000"/>
              </a:lnSpc>
              <a:buClrTx/>
              <a:buSzTx/>
              <a:buFontTx/>
            </a:pPr>
            <a:r>
              <a:rPr kumimoji="1" lang="en-US" altLang="zh-CN" sz="1400" b="1" dirty="0">
                <a:solidFill>
                  <a:schemeClr val="bg1"/>
                </a:solidFill>
                <a:latin typeface="OPPOSans B" panose="00020600040101010101" charset="-122"/>
                <a:ea typeface="OPPOSans B" panose="00020600040101010101" charset="-122"/>
                <a:cs typeface="Microsoft YaHei UI" panose="020B0503020204020204" pitchFamily="34" charset="-122"/>
              </a:rPr>
              <a:t>2024 VIETNAM INDONESIA HOMELIFE EXPO</a:t>
            </a:r>
            <a:endParaRPr kumimoji="1" lang="en-US" altLang="zh-CN" sz="1400" b="1" dirty="0">
              <a:solidFill>
                <a:schemeClr val="bg1"/>
              </a:solidFill>
              <a:latin typeface="OPPOSans B" panose="00020600040101010101" charset="-122"/>
              <a:ea typeface="OPPOSans B" panose="00020600040101010101" charset="-122"/>
              <a:cs typeface="Microsoft YaHei UI" panose="020B0503020204020204" pitchFamily="34" charset="-122"/>
            </a:endParaRPr>
          </a:p>
        </p:txBody>
      </p:sp>
      <p:pic>
        <p:nvPicPr>
          <p:cNvPr id="6" name="图片 5"/>
          <p:cNvPicPr>
            <a:picLocks noChangeAspect="1"/>
          </p:cNvPicPr>
          <p:nvPr>
            <p:custDataLst>
              <p:tags r:id="rId1"/>
            </p:custDataLst>
          </p:nvPr>
        </p:nvPicPr>
        <p:blipFill>
          <a:blip r:embed="rId2">
            <a:alphaModFix amt="31000"/>
          </a:blip>
          <a:stretch>
            <a:fillRect/>
          </a:stretch>
        </p:blipFill>
        <p:spPr>
          <a:xfrm>
            <a:off x="334002" y="1183059"/>
            <a:ext cx="1691988" cy="1254652"/>
          </a:xfrm>
          <a:prstGeom prst="rect">
            <a:avLst/>
          </a:prstGeom>
        </p:spPr>
      </p:pic>
      <p:sp>
        <p:nvSpPr>
          <p:cNvPr id="2" name="标题 1"/>
          <p:cNvSpPr>
            <a:spLocks noGrp="1"/>
          </p:cNvSpPr>
          <p:nvPr>
            <p:ph type="ctrTitle"/>
          </p:nvPr>
        </p:nvSpPr>
        <p:spPr>
          <a:xfrm>
            <a:off x="377825" y="2181860"/>
            <a:ext cx="5015865" cy="1436370"/>
          </a:xfrm>
        </p:spPr>
        <p:txBody>
          <a:bodyPr anchor="ctr">
            <a:noAutofit/>
          </a:bodyPr>
          <a:lstStyle/>
          <a:p>
            <a:pPr algn="just">
              <a:lnSpc>
                <a:spcPct val="100000"/>
              </a:lnSpc>
            </a:pPr>
            <a:r>
              <a:rPr kumimoji="1" lang="en-US" altLang="zh-CN" sz="3600" b="1" dirty="0">
                <a:solidFill>
                  <a:schemeClr val="bg1"/>
                </a:solidFill>
                <a:latin typeface="OPPOSans B" panose="00020600040101010101" charset="-122"/>
                <a:ea typeface="OPPOSans B" panose="00020600040101010101" charset="-122"/>
                <a:cs typeface="OPPOSans B" panose="00020600040101010101" charset="-122"/>
              </a:rPr>
              <a:t>2024HOMELIFE</a:t>
            </a:r>
            <a:br>
              <a:rPr kumimoji="1" lang="en-US" altLang="zh-CN" sz="3600" b="1" dirty="0">
                <a:solidFill>
                  <a:schemeClr val="bg1"/>
                </a:solidFill>
                <a:latin typeface="OPPOSans B" panose="00020600040101010101" charset="-122"/>
                <a:ea typeface="OPPOSans B" panose="00020600040101010101" charset="-122"/>
                <a:cs typeface="OPPOSans B" panose="00020600040101010101" charset="-122"/>
              </a:rPr>
            </a:br>
            <a:r>
              <a:rPr kumimoji="1" lang="zh-CN" altLang="en-US" sz="5400" b="1" dirty="0">
                <a:ln w="6600">
                  <a:solidFill>
                    <a:schemeClr val="accent2"/>
                  </a:solidFill>
                  <a:prstDash val="solid"/>
                </a:ln>
                <a:solidFill>
                  <a:srgbClr val="FFFFFF"/>
                </a:solidFill>
                <a:effectLst>
                  <a:outerShdw dist="38100" dir="2700000" algn="tl" rotWithShape="0">
                    <a:schemeClr val="accent2"/>
                  </a:outerShdw>
                </a:effectLst>
                <a:latin typeface="OPPOSans B" panose="00020600040101010101" charset="-122"/>
                <a:ea typeface="OPPOSans B" panose="00020600040101010101" charset="-122"/>
                <a:cs typeface="OPPOSans B" panose="00020600040101010101" charset="-122"/>
              </a:rPr>
              <a:t>越南</a:t>
            </a:r>
            <a:r>
              <a:rPr kumimoji="1" lang="en-US" altLang="zh-CN" sz="5400" b="1" dirty="0">
                <a:ln w="6600">
                  <a:solidFill>
                    <a:schemeClr val="accent2"/>
                  </a:solidFill>
                  <a:prstDash val="solid"/>
                </a:ln>
                <a:solidFill>
                  <a:srgbClr val="FFFFFF"/>
                </a:solidFill>
                <a:effectLst>
                  <a:outerShdw dist="38100" dir="2700000" algn="tl" rotWithShape="0">
                    <a:schemeClr val="accent2"/>
                  </a:outerShdw>
                </a:effectLst>
                <a:latin typeface="OPPOSans B" panose="00020600040101010101" charset="-122"/>
                <a:ea typeface="OPPOSans B" panose="00020600040101010101" charset="-122"/>
                <a:cs typeface="OPPOSans B" panose="00020600040101010101" charset="-122"/>
              </a:rPr>
              <a:t> </a:t>
            </a:r>
            <a:r>
              <a:rPr kumimoji="1" lang="zh-CN" altLang="en-US" sz="3600" b="1" dirty="0">
                <a:solidFill>
                  <a:schemeClr val="bg1"/>
                </a:solidFill>
                <a:latin typeface="OPPOSans B" panose="00020600040101010101" charset="-122"/>
                <a:ea typeface="OPPOSans B" panose="00020600040101010101" charset="-122"/>
                <a:cs typeface="OPPOSans B" panose="00020600040101010101" charset="-122"/>
              </a:rPr>
              <a:t>国际家居礼品展</a:t>
            </a:r>
            <a:endParaRPr kumimoji="1" lang="zh-CN" altLang="en-US" sz="3600" b="1" dirty="0">
              <a:solidFill>
                <a:schemeClr val="bg1"/>
              </a:solidFill>
              <a:latin typeface="OPPOSans B" panose="00020600040101010101" charset="-122"/>
              <a:ea typeface="OPPOSans B" panose="00020600040101010101" charset="-122"/>
              <a:cs typeface="OPPOSans B" panose="00020600040101010101" charset="-122"/>
            </a:endParaRPr>
          </a:p>
        </p:txBody>
      </p:sp>
      <p:pic>
        <p:nvPicPr>
          <p:cNvPr id="10" name="图片 9" descr="HOMELIFE (4)"/>
          <p:cNvPicPr>
            <a:picLocks noChangeAspect="1"/>
          </p:cNvPicPr>
          <p:nvPr/>
        </p:nvPicPr>
        <p:blipFill>
          <a:blip r:embed="rId3"/>
          <a:stretch>
            <a:fillRect/>
          </a:stretch>
        </p:blipFill>
        <p:spPr>
          <a:xfrm>
            <a:off x="341630" y="409575"/>
            <a:ext cx="2246630" cy="449580"/>
          </a:xfrm>
          <a:prstGeom prst="rect">
            <a:avLst/>
          </a:prstGeom>
        </p:spPr>
      </p:pic>
      <p:sp>
        <p:nvSpPr>
          <p:cNvPr id="11" name="文本框 10"/>
          <p:cNvSpPr txBox="1"/>
          <p:nvPr/>
        </p:nvSpPr>
        <p:spPr>
          <a:xfrm>
            <a:off x="475615" y="5771515"/>
            <a:ext cx="6913880" cy="786130"/>
          </a:xfrm>
          <a:prstGeom prst="rect">
            <a:avLst/>
          </a:prstGeom>
        </p:spPr>
        <p:txBody>
          <a:bodyPr>
            <a:noAutofit/>
            <a:extLst>
              <a:ext uri="{4A0BC546-FE56-4ADE-93B0-CB8AF2F6F144}">
                <wpsdc:textFrameExt xmlns:wpsdc="http://www.wps.cn/officeDocument/2022/drawingmlCustomData" type="text"/>
              </a:ext>
            </a:extLst>
          </a:bodyPr>
          <a:p>
            <a:pPr algn="just">
              <a:lnSpc>
                <a:spcPct val="150000"/>
              </a:lnSpc>
              <a:buClrTx/>
              <a:buSzTx/>
              <a:buFontTx/>
            </a:pPr>
            <a:r>
              <a:rPr kumimoji="1" lang="zh-CN" altLang="en-US" sz="1200" b="1" dirty="0">
                <a:solidFill>
                  <a:schemeClr val="bg1"/>
                </a:solidFill>
                <a:latin typeface="OPPOSans M" panose="00020600040101010101" charset="-122"/>
                <a:ea typeface="OPPOSans M" panose="00020600040101010101" charset="-122"/>
                <a:cs typeface="OPPOSans M" panose="00020600040101010101" charset="-122"/>
              </a:rPr>
              <a:t>主办单位：米奥兰特国际会展</a:t>
            </a:r>
            <a:endParaRPr kumimoji="1" lang="zh-CN" altLang="en-US" sz="1200" b="1" dirty="0">
              <a:solidFill>
                <a:schemeClr val="bg1"/>
              </a:solidFill>
              <a:latin typeface="OPPOSans M" panose="00020600040101010101" charset="-122"/>
              <a:ea typeface="OPPOSans M" panose="00020600040101010101" charset="-122"/>
              <a:cs typeface="OPPOSans M" panose="00020600040101010101" charset="-122"/>
            </a:endParaRPr>
          </a:p>
          <a:p>
            <a:pPr algn="just">
              <a:lnSpc>
                <a:spcPct val="150000"/>
              </a:lnSpc>
              <a:buClrTx/>
              <a:buSzTx/>
              <a:buFontTx/>
            </a:pPr>
            <a:r>
              <a:rPr kumimoji="1" lang="zh-CN" altLang="en-US" sz="1200" b="1" dirty="0">
                <a:solidFill>
                  <a:schemeClr val="bg1"/>
                </a:solidFill>
                <a:latin typeface="OPPOSans M" panose="00020600040101010101" charset="-122"/>
                <a:ea typeface="OPPOSans M" panose="00020600040101010101" charset="-122"/>
                <a:cs typeface="OPPOSans M" panose="00020600040101010101" charset="-122"/>
                <a:sym typeface="+mn-ea"/>
              </a:rPr>
              <a:t>支持单位：</a:t>
            </a:r>
            <a:r>
              <a:rPr kumimoji="1" sz="1200" b="1" dirty="0">
                <a:solidFill>
                  <a:schemeClr val="bg1"/>
                </a:solidFill>
                <a:latin typeface="OPPOSans M" panose="00020600040101010101" charset="-122"/>
                <a:ea typeface="OPPOSans M" panose="00020600040101010101" charset="-122"/>
                <a:cs typeface="OPPOSans M" panose="00020600040101010101" charset="-122"/>
                <a:sym typeface="+mn-ea"/>
              </a:rPr>
              <a:t>越南国家工商会</a:t>
            </a:r>
            <a:r>
              <a:rPr kumimoji="1" lang="en-US" sz="1200" b="1" dirty="0">
                <a:solidFill>
                  <a:schemeClr val="bg1"/>
                </a:solidFill>
                <a:latin typeface="OPPOSans M" panose="00020600040101010101" charset="-122"/>
                <a:ea typeface="OPPOSans M" panose="00020600040101010101" charset="-122"/>
                <a:cs typeface="OPPOSans M" panose="00020600040101010101" charset="-122"/>
                <a:sym typeface="+mn-ea"/>
              </a:rPr>
              <a:t>   </a:t>
            </a:r>
            <a:r>
              <a:rPr kumimoji="1" sz="1200" b="1" dirty="0">
                <a:solidFill>
                  <a:schemeClr val="bg1"/>
                </a:solidFill>
                <a:latin typeface="OPPOSans M" panose="00020600040101010101" charset="-122"/>
                <a:ea typeface="OPPOSans M" panose="00020600040101010101" charset="-122"/>
                <a:cs typeface="OPPOSans M" panose="00020600040101010101" charset="-122"/>
                <a:sym typeface="+mn-ea"/>
              </a:rPr>
              <a:t>胡志明市商业联合会</a:t>
            </a:r>
            <a:r>
              <a:rPr kumimoji="1" lang="en-US" sz="1200" b="1" dirty="0">
                <a:solidFill>
                  <a:schemeClr val="bg1"/>
                </a:solidFill>
                <a:latin typeface="OPPOSans M" panose="00020600040101010101" charset="-122"/>
                <a:ea typeface="OPPOSans M" panose="00020600040101010101" charset="-122"/>
                <a:cs typeface="OPPOSans M" panose="00020600040101010101" charset="-122"/>
                <a:sym typeface="+mn-ea"/>
              </a:rPr>
              <a:t>   </a:t>
            </a:r>
            <a:r>
              <a:rPr kumimoji="1" sz="1200" b="1" dirty="0">
                <a:solidFill>
                  <a:schemeClr val="bg1"/>
                </a:solidFill>
                <a:latin typeface="OPPOSans M" panose="00020600040101010101" charset="-122"/>
                <a:ea typeface="OPPOSans M" panose="00020600040101010101" charset="-122"/>
                <a:cs typeface="OPPOSans M" panose="00020600040101010101" charset="-122"/>
                <a:sym typeface="+mn-ea"/>
              </a:rPr>
              <a:t>南方中小企业协会</a:t>
            </a:r>
            <a:r>
              <a:rPr kumimoji="1" lang="en-US" sz="1200" b="1" dirty="0">
                <a:solidFill>
                  <a:schemeClr val="bg1"/>
                </a:solidFill>
                <a:latin typeface="OPPOSans M" panose="00020600040101010101" charset="-122"/>
                <a:ea typeface="OPPOSans M" panose="00020600040101010101" charset="-122"/>
                <a:cs typeface="OPPOSans M" panose="00020600040101010101" charset="-122"/>
                <a:sym typeface="+mn-ea"/>
              </a:rPr>
              <a:t>   </a:t>
            </a:r>
            <a:r>
              <a:rPr kumimoji="1" sz="1200" b="1" dirty="0">
                <a:solidFill>
                  <a:schemeClr val="bg1"/>
                </a:solidFill>
                <a:latin typeface="OPPOSans M" panose="00020600040101010101" charset="-122"/>
                <a:ea typeface="OPPOSans M" panose="00020600040101010101" charset="-122"/>
                <a:cs typeface="OPPOSans M" panose="00020600040101010101" charset="-122"/>
                <a:sym typeface="+mn-ea"/>
              </a:rPr>
              <a:t>越南包装协会</a:t>
            </a:r>
            <a:endParaRPr kumimoji="1" sz="1200" b="1" dirty="0">
              <a:solidFill>
                <a:schemeClr val="bg1"/>
              </a:solidFill>
              <a:latin typeface="OPPOSans M" panose="00020600040101010101" charset="-122"/>
              <a:ea typeface="OPPOSans M" panose="00020600040101010101" charset="-122"/>
              <a:cs typeface="OPPOSans M" panose="00020600040101010101" charset="-122"/>
              <a:sym typeface="+mn-ea"/>
            </a:endParaRPr>
          </a:p>
        </p:txBody>
      </p:sp>
      <p:grpSp>
        <p:nvGrpSpPr>
          <p:cNvPr id="5" name="组合 4"/>
          <p:cNvGrpSpPr/>
          <p:nvPr/>
        </p:nvGrpSpPr>
        <p:grpSpPr>
          <a:xfrm>
            <a:off x="2084705" y="3895090"/>
            <a:ext cx="5105400" cy="1445260"/>
            <a:chOff x="1076" y="5971"/>
            <a:chExt cx="8040" cy="2276"/>
          </a:xfrm>
        </p:grpSpPr>
        <p:sp>
          <p:nvSpPr>
            <p:cNvPr id="9" name="文本框 8"/>
            <p:cNvSpPr txBox="1"/>
            <p:nvPr/>
          </p:nvSpPr>
          <p:spPr>
            <a:xfrm>
              <a:off x="1076" y="5971"/>
              <a:ext cx="8040" cy="2276"/>
            </a:xfrm>
            <a:prstGeom prst="rect">
              <a:avLst/>
            </a:prstGeom>
          </p:spPr>
          <p:txBody>
            <a:bodyPr wrap="square">
              <a:spAutoFit/>
              <a:extLst>
                <a:ext uri="{4A0BC546-FE56-4ADE-93B0-CB8AF2F6F144}">
                  <wpsdc:textFrameExt xmlns:wpsdc="http://www.wps.cn/officeDocument/2022/drawingmlCustomData" type="text"/>
                </a:ext>
              </a:extLst>
            </a:bodyPr>
            <a:p>
              <a:pPr algn="l"/>
              <a:r>
                <a:rPr kumimoji="1" lang="zh-CN" altLang="en-US" sz="8800" b="1" i="1" dirty="0">
                  <a:ln w="6600">
                    <a:solidFill>
                      <a:schemeClr val="accent2"/>
                    </a:solidFill>
                    <a:prstDash val="solid"/>
                  </a:ln>
                  <a:solidFill>
                    <a:srgbClr val="FFFFFF"/>
                  </a:solidFill>
                  <a:effectLst>
                    <a:outerShdw dist="38100" dir="2700000" algn="tl" rotWithShape="0">
                      <a:schemeClr val="accent2"/>
                    </a:outerShdw>
                  </a:effectLst>
                  <a:latin typeface="OPPOSans H" panose="00020600040101010101" charset="-122"/>
                  <a:ea typeface="OPPOSans H" panose="00020600040101010101" charset="-122"/>
                  <a:cs typeface="Microsoft YaHei UI" panose="020B0503020204020204" pitchFamily="34" charset="-122"/>
                </a:rPr>
                <a:t>展后报告</a:t>
              </a:r>
              <a:endParaRPr kumimoji="1" lang="zh-CN" altLang="en-US" sz="8800" b="1" i="1" dirty="0">
                <a:ln w="6600">
                  <a:solidFill>
                    <a:schemeClr val="accent2"/>
                  </a:solidFill>
                  <a:prstDash val="solid"/>
                </a:ln>
                <a:solidFill>
                  <a:srgbClr val="FFFFFF"/>
                </a:solidFill>
                <a:effectLst>
                  <a:outerShdw dist="38100" dir="2700000" algn="tl" rotWithShape="0">
                    <a:schemeClr val="accent2"/>
                  </a:outerShdw>
                </a:effectLst>
                <a:latin typeface="OPPOSans H" panose="00020600040101010101" charset="-122"/>
                <a:ea typeface="OPPOSans H" panose="00020600040101010101" charset="-122"/>
                <a:cs typeface="Microsoft YaHei UI" panose="020B0503020204020204" pitchFamily="34" charset="-122"/>
              </a:endParaRPr>
            </a:p>
          </p:txBody>
        </p:sp>
        <p:sp>
          <p:nvSpPr>
            <p:cNvPr id="12" name="副标题 2"/>
            <p:cNvSpPr>
              <a:spLocks noGrp="1"/>
            </p:cNvSpPr>
            <p:nvPr>
              <p:custDataLst>
                <p:tags r:id="rId4"/>
              </p:custDataLst>
            </p:nvPr>
          </p:nvSpPr>
          <p:spPr>
            <a:xfrm>
              <a:off x="4888" y="6864"/>
              <a:ext cx="3618" cy="564"/>
            </a:xfrm>
            <a:prstGeom prst="rect">
              <a:avLst/>
            </a:prstGeom>
            <a:solidFill>
              <a:srgbClr val="FFC63C"/>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buClrTx/>
                <a:buSzTx/>
                <a:buFontTx/>
              </a:pPr>
              <a:r>
                <a:rPr kumimoji="1" lang="en-US" altLang="zh-CN" sz="1800" b="1" i="1" dirty="0">
                  <a:solidFill>
                    <a:schemeClr val="bg1"/>
                  </a:solidFill>
                  <a:latin typeface="Microsoft YaHei UI" panose="020B0503020204020204" pitchFamily="34" charset="-122"/>
                  <a:ea typeface="Microsoft YaHei UI" panose="020B0503020204020204" pitchFamily="34" charset="-122"/>
                  <a:cs typeface="Microsoft YaHei UI" panose="020B0503020204020204" pitchFamily="34" charset="-122"/>
                </a:rPr>
                <a:t>2024.03.27-03.29</a:t>
              </a:r>
              <a:endParaRPr kumimoji="1" lang="en-US" altLang="zh-CN" sz="1800" b="1" i="1" dirty="0">
                <a:solidFill>
                  <a:schemeClr val="bg1"/>
                </a:solidFill>
                <a:latin typeface="Microsoft YaHei UI" panose="020B0503020204020204" pitchFamily="34" charset="-122"/>
                <a:ea typeface="Microsoft YaHei UI" panose="020B0503020204020204" pitchFamily="34" charset="-122"/>
                <a:cs typeface="Microsoft YaHei UI" panose="020B0503020204020204" pitchFamily="34" charset="-122"/>
              </a:endParaRPr>
            </a:p>
          </p:txBody>
        </p:sp>
      </p:grpSp>
      <p:pic>
        <p:nvPicPr>
          <p:cNvPr id="4" name="图片 3" descr="qrcode_for_gh_d91195f3dbb7_258"/>
          <p:cNvPicPr>
            <a:picLocks noChangeAspect="1"/>
          </p:cNvPicPr>
          <p:nvPr/>
        </p:nvPicPr>
        <p:blipFill>
          <a:blip r:embed="rId5"/>
          <a:stretch>
            <a:fillRect/>
          </a:stretch>
        </p:blipFill>
        <p:spPr>
          <a:xfrm>
            <a:off x="10846435" y="295910"/>
            <a:ext cx="1056005" cy="1056005"/>
          </a:xfrm>
          <a:prstGeom prst="rect">
            <a:avLst/>
          </a:prstGeom>
        </p:spPr>
      </p:pic>
      <p:pic>
        <p:nvPicPr>
          <p:cNvPr id="7" name="图片 6" descr="元素01"/>
          <p:cNvPicPr>
            <a:picLocks noChangeAspect="1"/>
          </p:cNvPicPr>
          <p:nvPr/>
        </p:nvPicPr>
        <p:blipFill>
          <a:blip r:embed="rId6"/>
          <a:stretch>
            <a:fillRect/>
          </a:stretch>
        </p:blipFill>
        <p:spPr>
          <a:xfrm>
            <a:off x="7311390" y="1618615"/>
            <a:ext cx="4366260" cy="44596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grpSp>
        <p:nvGrpSpPr>
          <p:cNvPr id="5" name="组合 4"/>
          <p:cNvGrpSpPr/>
          <p:nvPr/>
        </p:nvGrpSpPr>
        <p:grpSpPr>
          <a:xfrm>
            <a:off x="668655" y="1913890"/>
            <a:ext cx="10850245" cy="5266055"/>
            <a:chOff x="1053" y="2564"/>
            <a:chExt cx="17087" cy="8293"/>
          </a:xfrm>
        </p:grpSpPr>
        <p:sp>
          <p:nvSpPr>
            <p:cNvPr id="3" name="文本框 2"/>
            <p:cNvSpPr txBox="1"/>
            <p:nvPr/>
          </p:nvSpPr>
          <p:spPr>
            <a:xfrm>
              <a:off x="1054" y="6559"/>
              <a:ext cx="17086" cy="4298"/>
            </a:xfrm>
            <a:prstGeom prst="rect">
              <a:avLst/>
            </a:prstGeom>
            <a:noFill/>
          </p:spPr>
          <p:txBody>
            <a:bodyPr wrap="square" rtlCol="0" anchor="t">
              <a:noAutofit/>
            </a:bodyPr>
            <a:p>
              <a:pPr algn="just">
                <a:lnSpc>
                  <a:spcPct val="130000"/>
                </a:lnSpc>
              </a:pPr>
              <a:r>
                <a:rPr lang="en-US" sz="1600" dirty="0"/>
                <a:t>      </a:t>
              </a:r>
              <a:r>
                <a:rPr lang="en-US" sz="1600" dirty="0">
                  <a:latin typeface="OPPOSans M" panose="00020600040101010101" charset="-122"/>
                  <a:ea typeface="OPPOSans M" panose="00020600040101010101" charset="-122"/>
                  <a:cs typeface="OPPOSans M" panose="00020600040101010101" charset="-122"/>
                </a:rPr>
                <a:t>  </a:t>
              </a:r>
              <a:r>
                <a:rPr sz="1600" dirty="0">
                  <a:latin typeface="OPPOSans M" panose="00020600040101010101" charset="-122"/>
                  <a:ea typeface="OPPOSans M" panose="00020600040101010101" charset="-122"/>
                  <a:cs typeface="OPPOSans M" panose="00020600040101010101" charset="-122"/>
                </a:rPr>
                <a:t>在本次</a:t>
              </a:r>
              <a:r>
                <a:rPr lang="en-US" sz="1600" dirty="0">
                  <a:latin typeface="OPPOSans M" panose="00020600040101010101" charset="-122"/>
                  <a:ea typeface="OPPOSans M" panose="00020600040101010101" charset="-122"/>
                  <a:cs typeface="OPPOSans M" panose="00020600040101010101" charset="-122"/>
                </a:rPr>
                <a:t>HOMELIFE EXPO </a:t>
              </a:r>
              <a:r>
                <a:rPr sz="1600" dirty="0">
                  <a:latin typeface="OPPOSans M" panose="00020600040101010101" charset="-122"/>
                  <a:ea typeface="OPPOSans M" panose="00020600040101010101" charset="-122"/>
                  <a:cs typeface="OPPOSans M" panose="00020600040101010101" charset="-122"/>
                </a:rPr>
                <a:t>同期举办的中越经贸交流暨产业</a:t>
              </a:r>
              <a:r>
                <a:rPr lang="zh-CN" sz="1600" dirty="0">
                  <a:latin typeface="OPPOSans M" panose="00020600040101010101" charset="-122"/>
                  <a:ea typeface="OPPOSans M" panose="00020600040101010101" charset="-122"/>
                  <a:cs typeface="OPPOSans M" panose="00020600040101010101" charset="-122"/>
                </a:rPr>
                <a:t>发布会上</a:t>
              </a:r>
              <a:r>
                <a:rPr sz="1600" dirty="0">
                  <a:latin typeface="OPPOSans M" panose="00020600040101010101" charset="-122"/>
                  <a:ea typeface="OPPOSans M" panose="00020600040101010101" charset="-122"/>
                  <a:cs typeface="OPPOSans M" panose="00020600040101010101" charset="-122"/>
                </a:rPr>
                <a:t>，中越双方代表就两国</a:t>
              </a:r>
              <a:r>
                <a:rPr lang="zh-CN" sz="1600" dirty="0">
                  <a:latin typeface="OPPOSans M" panose="00020600040101010101" charset="-122"/>
                  <a:ea typeface="OPPOSans M" panose="00020600040101010101" charset="-122"/>
                  <a:cs typeface="OPPOSans M" panose="00020600040101010101" charset="-122"/>
                </a:rPr>
                <a:t>家居</a:t>
              </a:r>
              <a:r>
                <a:rPr sz="1600" dirty="0">
                  <a:latin typeface="OPPOSans M" panose="00020600040101010101" charset="-122"/>
                  <a:ea typeface="OPPOSans M" panose="00020600040101010101" charset="-122"/>
                  <a:cs typeface="OPPOSans M" panose="00020600040101010101" charset="-122"/>
                </a:rPr>
                <a:t>产业的合作现状、发展趋势以及潜在机遇进行了深入交流与探讨。进一步强化了中越两国</a:t>
              </a:r>
              <a:r>
                <a:rPr lang="zh-CN" sz="1600" dirty="0">
                  <a:latin typeface="OPPOSans M" panose="00020600040101010101" charset="-122"/>
                  <a:ea typeface="OPPOSans M" panose="00020600040101010101" charset="-122"/>
                  <a:cs typeface="OPPOSans M" panose="00020600040101010101" charset="-122"/>
                </a:rPr>
                <a:t>家居</a:t>
              </a:r>
              <a:r>
                <a:rPr sz="1600" dirty="0">
                  <a:latin typeface="OPPOSans M" panose="00020600040101010101" charset="-122"/>
                  <a:ea typeface="OPPOSans M" panose="00020600040101010101" charset="-122"/>
                  <a:cs typeface="OPPOSans M" panose="00020600040101010101" charset="-122"/>
                </a:rPr>
                <a:t>产业链的深度融合。商务部外贸司长李兴乾先生等出席了论坛。</a:t>
              </a:r>
              <a:endParaRPr sz="1600" dirty="0">
                <a:latin typeface="OPPOSans M" panose="00020600040101010101" charset="-122"/>
                <a:ea typeface="OPPOSans M" panose="00020600040101010101" charset="-122"/>
                <a:cs typeface="OPPOSans M" panose="00020600040101010101" charset="-122"/>
              </a:endParaRPr>
            </a:p>
            <a:p>
              <a:pPr algn="just">
                <a:lnSpc>
                  <a:spcPct val="130000"/>
                </a:lnSpc>
              </a:pPr>
              <a:r>
                <a:rPr lang="en-US" sz="1600" dirty="0">
                  <a:latin typeface="OPPOSans M" panose="00020600040101010101" charset="-122"/>
                  <a:ea typeface="OPPOSans M" panose="00020600040101010101" charset="-122"/>
                  <a:cs typeface="OPPOSans M" panose="00020600040101010101" charset="-122"/>
                </a:rPr>
                <a:t>        </a:t>
              </a:r>
              <a:r>
                <a:rPr sz="1600" dirty="0">
                  <a:latin typeface="OPPOSans M" panose="00020600040101010101" charset="-122"/>
                  <a:ea typeface="OPPOSans M" panose="00020600040101010101" charset="-122"/>
                  <a:cs typeface="OPPOSans M" panose="00020600040101010101" charset="-122"/>
                </a:rPr>
                <a:t>产业企业推介洽谈会及产业自由对接洽谈环节，</a:t>
              </a:r>
              <a:r>
                <a:rPr lang="zh-CN" sz="1600" dirty="0">
                  <a:latin typeface="OPPOSans M" panose="00020600040101010101" charset="-122"/>
                  <a:ea typeface="OPPOSans M" panose="00020600040101010101" charset="-122"/>
                  <a:cs typeface="OPPOSans M" panose="00020600040101010101" charset="-122"/>
                </a:rPr>
                <a:t>多</a:t>
              </a:r>
              <a:r>
                <a:rPr sz="1600" dirty="0">
                  <a:latin typeface="OPPOSans M" panose="00020600040101010101" charset="-122"/>
                  <a:ea typeface="OPPOSans M" panose="00020600040101010101" charset="-122"/>
                  <a:cs typeface="OPPOSans M" panose="00020600040101010101" charset="-122"/>
                </a:rPr>
                <a:t>家知名企业代表分享了各自在技术研发、产品创新、市场拓展等方面的实践经验，诸多实质性合作意向在现场得以初步达成。多维度的产业推介与对接，不仅为参会企业搭建了高效的展示与交易平台，也为中越两国</a:t>
              </a:r>
              <a:r>
                <a:rPr lang="zh-CN" sz="1600" dirty="0">
                  <a:latin typeface="OPPOSans M" panose="00020600040101010101" charset="-122"/>
                  <a:ea typeface="OPPOSans M" panose="00020600040101010101" charset="-122"/>
                  <a:cs typeface="OPPOSans M" panose="00020600040101010101" charset="-122"/>
                </a:rPr>
                <a:t>家居</a:t>
              </a:r>
              <a:r>
                <a:rPr sz="1600" dirty="0">
                  <a:latin typeface="OPPOSans M" panose="00020600040101010101" charset="-122"/>
                  <a:ea typeface="OPPOSans M" panose="00020600040101010101" charset="-122"/>
                  <a:cs typeface="OPPOSans M" panose="00020600040101010101" charset="-122"/>
                </a:rPr>
                <a:t>产业的互利合作开辟了新的道路</a:t>
              </a:r>
              <a:r>
                <a:rPr lang="zh-CN" sz="1600" dirty="0">
                  <a:latin typeface="OPPOSans M" panose="00020600040101010101" charset="-122"/>
                  <a:ea typeface="OPPOSans M" panose="00020600040101010101" charset="-122"/>
                  <a:cs typeface="OPPOSans M" panose="00020600040101010101" charset="-122"/>
                </a:rPr>
                <a:t>！</a:t>
              </a:r>
              <a:endParaRPr lang="zh-CN" sz="1600" dirty="0">
                <a:latin typeface="OPPOSans M" panose="00020600040101010101" charset="-122"/>
                <a:ea typeface="OPPOSans M" panose="00020600040101010101" charset="-122"/>
                <a:cs typeface="OPPOSans M" panose="00020600040101010101" charset="-122"/>
              </a:endParaRPr>
            </a:p>
          </p:txBody>
        </p:sp>
        <p:grpSp>
          <p:nvGrpSpPr>
            <p:cNvPr id="4" name="组合 3"/>
            <p:cNvGrpSpPr/>
            <p:nvPr/>
          </p:nvGrpSpPr>
          <p:grpSpPr>
            <a:xfrm>
              <a:off x="1053" y="2564"/>
              <a:ext cx="17086" cy="3887"/>
              <a:chOff x="1053" y="2565"/>
              <a:chExt cx="17086" cy="3887"/>
            </a:xfrm>
          </p:grpSpPr>
          <p:pic>
            <p:nvPicPr>
              <p:cNvPr id="134" name="图片 133"/>
              <p:cNvPicPr/>
              <p:nvPr/>
            </p:nvPicPr>
            <p:blipFill>
              <a:blip r:embed="rId3"/>
              <a:stretch>
                <a:fillRect/>
              </a:stretch>
            </p:blipFill>
            <p:spPr>
              <a:xfrm>
                <a:off x="1053" y="2565"/>
                <a:ext cx="5327" cy="3886"/>
              </a:xfrm>
              <a:prstGeom prst="rect">
                <a:avLst/>
              </a:prstGeom>
              <a:noFill/>
              <a:ln w="9525">
                <a:noFill/>
              </a:ln>
            </p:spPr>
          </p:pic>
          <p:pic>
            <p:nvPicPr>
              <p:cNvPr id="135" name="图片 134"/>
              <p:cNvPicPr/>
              <p:nvPr/>
            </p:nvPicPr>
            <p:blipFill>
              <a:blip r:embed="rId4"/>
              <a:stretch>
                <a:fillRect/>
              </a:stretch>
            </p:blipFill>
            <p:spPr>
              <a:xfrm>
                <a:off x="6663" y="2565"/>
                <a:ext cx="5597" cy="3887"/>
              </a:xfrm>
              <a:prstGeom prst="rect">
                <a:avLst/>
              </a:prstGeom>
              <a:noFill/>
              <a:ln w="9525">
                <a:noFill/>
              </a:ln>
            </p:spPr>
          </p:pic>
          <p:pic>
            <p:nvPicPr>
              <p:cNvPr id="136" name="图片 135"/>
              <p:cNvPicPr/>
              <p:nvPr/>
            </p:nvPicPr>
            <p:blipFill>
              <a:blip r:embed="rId5"/>
              <a:stretch>
                <a:fillRect/>
              </a:stretch>
            </p:blipFill>
            <p:spPr>
              <a:xfrm>
                <a:off x="12543" y="2566"/>
                <a:ext cx="5597" cy="3886"/>
              </a:xfrm>
              <a:prstGeom prst="rect">
                <a:avLst/>
              </a:prstGeom>
              <a:noFill/>
              <a:ln w="9525">
                <a:noFill/>
              </a:ln>
            </p:spPr>
          </p:pic>
        </p:grpSp>
      </p:grpSp>
      <p:sp>
        <p:nvSpPr>
          <p:cNvPr id="8" name="文本框 7"/>
          <p:cNvSpPr txBox="1"/>
          <p:nvPr/>
        </p:nvSpPr>
        <p:spPr>
          <a:xfrm>
            <a:off x="602615" y="499745"/>
            <a:ext cx="4102100" cy="583565"/>
          </a:xfrm>
          <a:prstGeom prst="rect">
            <a:avLst/>
          </a:prstGeom>
        </p:spPr>
        <p:txBody>
          <a:bodyPr wrap="square">
            <a:spAutoFit/>
            <a:extLst>
              <a:ext uri="{4A0BC546-FE56-4ADE-93B0-CB8AF2F6F144}">
                <wpsdc:textFrameExt xmlns:wpsdc="http://www.wps.cn/officeDocument/2022/drawingmlCustomData" type="text"/>
              </a:ext>
            </a:extLst>
          </a:bodyPr>
          <a:p>
            <a:pPr>
              <a:buClrTx/>
              <a:buSzTx/>
              <a:buFontTx/>
            </a:pPr>
            <a:r>
              <a:rPr kumimoji="1" lang="zh-CN" sz="3200" b="1" dirty="0">
                <a:solidFill>
                  <a:srgbClr val="FF8006"/>
                </a:solidFill>
                <a:latin typeface="OPPOSans B" panose="00020600040101010101" charset="-122"/>
                <a:ea typeface="OPPOSans B" panose="00020600040101010101" charset="-122"/>
              </a:rPr>
              <a:t>展会回顾·同期活动</a:t>
            </a:r>
            <a:endParaRPr kumimoji="1" lang="zh-CN" sz="3200" b="1" dirty="0">
              <a:solidFill>
                <a:srgbClr val="FF8006"/>
              </a:solidFill>
              <a:latin typeface="OPPOSans B" panose="00020600040101010101" charset="-122"/>
              <a:ea typeface="OPPOSans B" panose="00020600040101010101" charset="-122"/>
            </a:endParaRPr>
          </a:p>
        </p:txBody>
      </p:sp>
      <p:grpSp>
        <p:nvGrpSpPr>
          <p:cNvPr id="11" name="组合 10"/>
          <p:cNvGrpSpPr/>
          <p:nvPr/>
        </p:nvGrpSpPr>
        <p:grpSpPr>
          <a:xfrm>
            <a:off x="669290" y="1160780"/>
            <a:ext cx="4949190" cy="599440"/>
            <a:chOff x="1054" y="1706"/>
            <a:chExt cx="7794" cy="944"/>
          </a:xfrm>
        </p:grpSpPr>
        <p:sp>
          <p:nvSpPr>
            <p:cNvPr id="6" name="矩形 5"/>
            <p:cNvSpPr/>
            <p:nvPr/>
          </p:nvSpPr>
          <p:spPr>
            <a:xfrm>
              <a:off x="1054" y="1706"/>
              <a:ext cx="6541" cy="945"/>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1054" y="1904"/>
              <a:ext cx="7794" cy="58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b="1">
                  <a:solidFill>
                    <a:schemeClr val="bg1"/>
                  </a:solidFill>
                  <a:latin typeface="Arial" panose="020B0604020202020204" pitchFamily="34" charset="0"/>
                  <a:ea typeface="微软雅黑" panose="020B0503020204020204" charset="-122"/>
                </a:rPr>
                <a:t>展会PLUS+:是展示舞台</a:t>
              </a:r>
              <a:r>
                <a:rPr lang="en-US" altLang="zh-CN" sz="1800" b="1">
                  <a:solidFill>
                    <a:schemeClr val="bg1"/>
                  </a:solidFill>
                  <a:latin typeface="Arial" panose="020B0604020202020204" pitchFamily="34" charset="0"/>
                  <a:ea typeface="微软雅黑" panose="020B0503020204020204" charset="-122"/>
                </a:rPr>
                <a:t>   </a:t>
              </a:r>
              <a:r>
                <a:rPr lang="zh-CN" altLang="en-US" sz="1800" b="1">
                  <a:solidFill>
                    <a:schemeClr val="bg1"/>
                  </a:solidFill>
                  <a:latin typeface="Arial" panose="020B0604020202020204" pitchFamily="34" charset="0"/>
                  <a:ea typeface="微软雅黑" panose="020B0503020204020204" charset="-122"/>
                </a:rPr>
                <a:t>更是资讯中心</a:t>
              </a:r>
              <a:endParaRPr lang="zh-CN" altLang="en-US" sz="1800" b="1">
                <a:solidFill>
                  <a:schemeClr val="bg1"/>
                </a:solidFill>
                <a:latin typeface="Arial" panose="020B0604020202020204" pitchFamily="34" charset="0"/>
                <a:ea typeface="微软雅黑" panose="020B0503020204020204" charset="-122"/>
              </a:endParaRPr>
            </a:p>
          </p:txBody>
        </p:sp>
      </p:grpSp>
      <p:sp>
        <p:nvSpPr>
          <p:cNvPr id="12" name="圆角矩形 11"/>
          <p:cNvSpPr/>
          <p:nvPr/>
        </p:nvSpPr>
        <p:spPr>
          <a:xfrm>
            <a:off x="5066665" y="1160780"/>
            <a:ext cx="6452870" cy="605790"/>
          </a:xfrm>
          <a:prstGeom prst="roundRect">
            <a:avLst/>
          </a:prstGeom>
          <a:solidFill>
            <a:schemeClr val="bg1"/>
          </a:solidFill>
          <a:ln w="38100" cmpd="sng">
            <a:solidFill>
              <a:srgbClr val="FF830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rgbClr val="FF8006"/>
                </a:solidFill>
                <a:latin typeface="OPPOSans M" panose="00020600040101010101" charset="-122"/>
                <a:ea typeface="OPPOSans M" panose="00020600040101010101" charset="-122"/>
                <a:cs typeface="OPPOSans M" panose="00020600040101010101" charset="-122"/>
                <a:sym typeface="+mn-ea"/>
              </a:rPr>
              <a:t>中越经贸交流论坛</a:t>
            </a:r>
            <a:r>
              <a:rPr lang="en-US" b="1" i="1" dirty="0">
                <a:solidFill>
                  <a:srgbClr val="FF8006"/>
                </a:solidFill>
                <a:latin typeface="OPPOSans M" panose="00020600040101010101" charset="-122"/>
                <a:ea typeface="OPPOSans M" panose="00020600040101010101" charset="-122"/>
                <a:cs typeface="OPPOSans M" panose="00020600040101010101" charset="-122"/>
                <a:sym typeface="+mn-ea"/>
              </a:rPr>
              <a:t> —— 深度探讨中越</a:t>
            </a:r>
            <a:r>
              <a:rPr lang="zh-CN" altLang="en-US" b="1" i="1" dirty="0">
                <a:solidFill>
                  <a:srgbClr val="FF8006"/>
                </a:solidFill>
                <a:latin typeface="OPPOSans M" panose="00020600040101010101" charset="-122"/>
                <a:ea typeface="OPPOSans M" panose="00020600040101010101" charset="-122"/>
                <a:cs typeface="OPPOSans M" panose="00020600040101010101" charset="-122"/>
                <a:sym typeface="+mn-ea"/>
              </a:rPr>
              <a:t>家居</a:t>
            </a:r>
            <a:r>
              <a:rPr lang="en-US" b="1" i="1" dirty="0">
                <a:solidFill>
                  <a:srgbClr val="FF8006"/>
                </a:solidFill>
                <a:latin typeface="OPPOSans M" panose="00020600040101010101" charset="-122"/>
                <a:ea typeface="OPPOSans M" panose="00020600040101010101" charset="-122"/>
                <a:cs typeface="OPPOSans M" panose="00020600040101010101" charset="-122"/>
                <a:sym typeface="+mn-ea"/>
              </a:rPr>
              <a:t>产业互补共同发展</a:t>
            </a:r>
            <a:endParaRPr lang="en-US" b="1" i="1" dirty="0">
              <a:solidFill>
                <a:srgbClr val="FF8006"/>
              </a:solidFill>
              <a:latin typeface="OPPOSans M" panose="00020600040101010101" charset="-122"/>
              <a:ea typeface="OPPOSans M" panose="00020600040101010101" charset="-122"/>
              <a:cs typeface="OPPOSans M" panose="00020600040101010101"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8" name="文本框 7"/>
          <p:cNvSpPr txBox="1"/>
          <p:nvPr/>
        </p:nvSpPr>
        <p:spPr>
          <a:xfrm>
            <a:off x="602615" y="499745"/>
            <a:ext cx="4102100" cy="583565"/>
          </a:xfrm>
          <a:prstGeom prst="rect">
            <a:avLst/>
          </a:prstGeom>
        </p:spPr>
        <p:txBody>
          <a:bodyPr wrap="square">
            <a:spAutoFit/>
            <a:extLst>
              <a:ext uri="{4A0BC546-FE56-4ADE-93B0-CB8AF2F6F144}">
                <wpsdc:textFrameExt xmlns:wpsdc="http://www.wps.cn/officeDocument/2022/drawingmlCustomData" type="text"/>
              </a:ext>
            </a:extLst>
          </a:bodyPr>
          <a:p>
            <a:pPr>
              <a:buClrTx/>
              <a:buSzTx/>
              <a:buFontTx/>
            </a:pPr>
            <a:r>
              <a:rPr kumimoji="1" lang="zh-CN" sz="3200" b="1" dirty="0">
                <a:solidFill>
                  <a:srgbClr val="FF8006"/>
                </a:solidFill>
                <a:latin typeface="OPPOSans B" panose="00020600040101010101" charset="-122"/>
                <a:ea typeface="OPPOSans B" panose="00020600040101010101" charset="-122"/>
              </a:rPr>
              <a:t>展会回顾·媒体报道</a:t>
            </a:r>
            <a:endParaRPr kumimoji="1" lang="zh-CN" sz="3200" b="1" dirty="0">
              <a:solidFill>
                <a:srgbClr val="FF8006"/>
              </a:solidFill>
              <a:latin typeface="OPPOSans B" panose="00020600040101010101" charset="-122"/>
              <a:ea typeface="OPPOSans B" panose="00020600040101010101" charset="-122"/>
            </a:endParaRPr>
          </a:p>
        </p:txBody>
      </p:sp>
      <p:sp>
        <p:nvSpPr>
          <p:cNvPr id="5" name="文本框 4"/>
          <p:cNvSpPr txBox="1"/>
          <p:nvPr/>
        </p:nvSpPr>
        <p:spPr>
          <a:xfrm>
            <a:off x="4064000" y="3245400"/>
            <a:ext cx="4064000" cy="384810"/>
          </a:xfrm>
          <a:prstGeom prst="rect">
            <a:avLst/>
          </a:prstGeom>
        </p:spPr>
        <p:txBody>
          <a:bodyPr>
            <a:spAutoFit/>
            <a:extLst>
              <a:ext uri="{4A0BC546-FE56-4ADE-93B0-CB8AF2F6F144}">
                <wpsdc:textFrameExt xmlns:wpsdc="http://www.wps.cn/officeDocument/2022/drawingmlCustomData" type="text"/>
              </a:ext>
            </a:extLst>
          </a:bodyPr>
          <a:p>
            <a:pPr algn="l"/>
            <a:endParaRPr lang="zh-CN" altLang="en-US" sz="1800">
              <a:latin typeface="Arial" panose="020B0604020202020204" pitchFamily="34" charset="0"/>
              <a:ea typeface="微软雅黑" panose="020B0503020204020204" charset="-122"/>
            </a:endParaRPr>
          </a:p>
        </p:txBody>
      </p:sp>
      <p:grpSp>
        <p:nvGrpSpPr>
          <p:cNvPr id="9" name="组合 8"/>
          <p:cNvGrpSpPr/>
          <p:nvPr/>
        </p:nvGrpSpPr>
        <p:grpSpPr>
          <a:xfrm>
            <a:off x="682625" y="1523365"/>
            <a:ext cx="11043920" cy="4555490"/>
            <a:chOff x="1075" y="2239"/>
            <a:chExt cx="17392" cy="7174"/>
          </a:xfrm>
        </p:grpSpPr>
        <p:sp>
          <p:nvSpPr>
            <p:cNvPr id="4" name="矩形 3"/>
            <p:cNvSpPr/>
            <p:nvPr/>
          </p:nvSpPr>
          <p:spPr>
            <a:xfrm>
              <a:off x="13167" y="2239"/>
              <a:ext cx="5300" cy="6969"/>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13353" y="3213"/>
              <a:ext cx="4927" cy="6201"/>
            </a:xfrm>
            <a:prstGeom prst="rect">
              <a:avLst/>
            </a:prstGeom>
            <a:noFill/>
          </p:spPr>
          <p:txBody>
            <a:bodyPr wrap="square" rtlCol="0" anchor="t">
              <a:noAutofit/>
            </a:bodyPr>
            <a:p>
              <a:pPr algn="just">
                <a:lnSpc>
                  <a:spcPct val="150000"/>
                </a:lnSpc>
              </a:pPr>
              <a:r>
                <a:rPr lang="en-US" sz="1600" dirty="0">
                  <a:latin typeface="微软雅黑" panose="020B0503020204020204" charset="-122"/>
                  <a:ea typeface="微软雅黑" panose="020B0503020204020204" charset="-122"/>
                  <a:cs typeface="微软雅黑" panose="020B0503020204020204" charset="-122"/>
                </a:rPr>
                <a:t>        </a:t>
              </a:r>
              <a:r>
                <a:rPr sz="1600" dirty="0">
                  <a:solidFill>
                    <a:schemeClr val="bg1"/>
                  </a:solidFill>
                  <a:latin typeface="OPPOSans M" panose="00020600040101010101" charset="-122"/>
                  <a:ea typeface="OPPOSans M" panose="00020600040101010101" charset="-122"/>
                  <a:cs typeface="OPPOSans M" panose="00020600040101010101" charset="-122"/>
                </a:rPr>
                <a:t>本次展会引起</a:t>
              </a:r>
              <a:r>
                <a:rPr lang="zh-CN" sz="1600" dirty="0">
                  <a:solidFill>
                    <a:schemeClr val="bg1"/>
                  </a:solidFill>
                  <a:latin typeface="OPPOSans M" panose="00020600040101010101" charset="-122"/>
                  <a:ea typeface="OPPOSans M" panose="00020600040101010101" charset="-122"/>
                  <a:cs typeface="OPPOSans M" panose="00020600040101010101" charset="-122"/>
                </a:rPr>
                <a:t>越南</a:t>
              </a:r>
              <a:r>
                <a:rPr sz="1600" dirty="0">
                  <a:solidFill>
                    <a:schemeClr val="bg1"/>
                  </a:solidFill>
                  <a:latin typeface="OPPOSans M" panose="00020600040101010101" charset="-122"/>
                  <a:ea typeface="OPPOSans M" panose="00020600040101010101" charset="-122"/>
                  <a:cs typeface="OPPOSans M" panose="00020600040101010101" charset="-122"/>
                </a:rPr>
                <a:t>当地多家主流媒体高度关注、众多越南本土权威媒体代表纷涌而至，越南TV 电视台及本土广播&amp;报纸，深度报道解读中越经贸合作新趋势与实践案例。</a:t>
              </a:r>
              <a:endParaRPr sz="1600" dirty="0">
                <a:solidFill>
                  <a:schemeClr val="bg1"/>
                </a:solidFill>
                <a:latin typeface="OPPOSans M" panose="00020600040101010101" charset="-122"/>
                <a:ea typeface="OPPOSans M" panose="00020600040101010101" charset="-122"/>
                <a:cs typeface="OPPOSans M" panose="00020600040101010101" charset="-122"/>
              </a:endParaRPr>
            </a:p>
            <a:p>
              <a:pPr algn="just">
                <a:lnSpc>
                  <a:spcPct val="150000"/>
                </a:lnSpc>
              </a:pPr>
              <a:r>
                <a:rPr lang="en-US" sz="1600" dirty="0">
                  <a:solidFill>
                    <a:schemeClr val="bg1"/>
                  </a:solidFill>
                  <a:latin typeface="OPPOSans M" panose="00020600040101010101" charset="-122"/>
                  <a:ea typeface="OPPOSans M" panose="00020600040101010101" charset="-122"/>
                  <a:cs typeface="OPPOSans M" panose="00020600040101010101" charset="-122"/>
                </a:rPr>
                <a:t>        </a:t>
              </a:r>
              <a:r>
                <a:rPr sz="1600" dirty="0">
                  <a:solidFill>
                    <a:schemeClr val="bg1"/>
                  </a:solidFill>
                  <a:latin typeface="OPPOSans M" panose="00020600040101010101" charset="-122"/>
                  <a:ea typeface="OPPOSans M" panose="00020600040101010101" charset="-122"/>
                  <a:cs typeface="OPPOSans M" panose="00020600040101010101" charset="-122"/>
                </a:rPr>
                <a:t>国内主流媒体也竞相报道此次展会盛况，一致肯定其对于推动区域经济一体化和中越双边贸易发展的积极作用。</a:t>
              </a:r>
              <a:endParaRPr sz="1600" dirty="0">
                <a:solidFill>
                  <a:schemeClr val="bg1"/>
                </a:solidFill>
                <a:latin typeface="OPPOSans M" panose="00020600040101010101" charset="-122"/>
                <a:ea typeface="OPPOSans M" panose="00020600040101010101" charset="-122"/>
                <a:cs typeface="OPPOSans M" panose="00020600040101010101" charset="-122"/>
              </a:endParaRPr>
            </a:p>
          </p:txBody>
        </p:sp>
        <p:grpSp>
          <p:nvGrpSpPr>
            <p:cNvPr id="6" name="组合 5"/>
            <p:cNvGrpSpPr/>
            <p:nvPr/>
          </p:nvGrpSpPr>
          <p:grpSpPr>
            <a:xfrm>
              <a:off x="1075" y="2239"/>
              <a:ext cx="11561" cy="6968"/>
              <a:chOff x="5745" y="2354"/>
              <a:chExt cx="11561" cy="6968"/>
            </a:xfrm>
          </p:grpSpPr>
          <p:pic>
            <p:nvPicPr>
              <p:cNvPr id="129" name="图片 128"/>
              <p:cNvPicPr/>
              <p:nvPr/>
            </p:nvPicPr>
            <p:blipFill>
              <a:blip r:embed="rId3"/>
              <a:stretch>
                <a:fillRect/>
              </a:stretch>
            </p:blipFill>
            <p:spPr>
              <a:xfrm>
                <a:off x="5745" y="2354"/>
                <a:ext cx="3420" cy="3452"/>
              </a:xfrm>
              <a:prstGeom prst="rect">
                <a:avLst/>
              </a:prstGeom>
              <a:noFill/>
              <a:ln w="28575" cmpd="sng">
                <a:noFill/>
                <a:prstDash val="solid"/>
              </a:ln>
            </p:spPr>
          </p:pic>
          <p:pic>
            <p:nvPicPr>
              <p:cNvPr id="130" name="图片 129"/>
              <p:cNvPicPr/>
              <p:nvPr/>
            </p:nvPicPr>
            <p:blipFill>
              <a:blip r:embed="rId4"/>
              <a:stretch>
                <a:fillRect/>
              </a:stretch>
            </p:blipFill>
            <p:spPr>
              <a:xfrm>
                <a:off x="9225" y="2354"/>
                <a:ext cx="3673" cy="4381"/>
              </a:xfrm>
              <a:prstGeom prst="rect">
                <a:avLst/>
              </a:prstGeom>
              <a:noFill/>
              <a:ln w="28575" cmpd="sng">
                <a:noFill/>
                <a:prstDash val="solid"/>
              </a:ln>
            </p:spPr>
          </p:pic>
          <p:pic>
            <p:nvPicPr>
              <p:cNvPr id="131" name="图片 130"/>
              <p:cNvPicPr/>
              <p:nvPr/>
            </p:nvPicPr>
            <p:blipFill>
              <a:blip r:embed="rId5"/>
              <a:stretch>
                <a:fillRect/>
              </a:stretch>
            </p:blipFill>
            <p:spPr>
              <a:xfrm>
                <a:off x="5745" y="5870"/>
                <a:ext cx="3420" cy="3451"/>
              </a:xfrm>
              <a:prstGeom prst="rect">
                <a:avLst/>
              </a:prstGeom>
              <a:noFill/>
              <a:ln w="28575" cmpd="sng">
                <a:noFill/>
                <a:prstDash val="solid"/>
              </a:ln>
            </p:spPr>
          </p:pic>
          <p:pic>
            <p:nvPicPr>
              <p:cNvPr id="132" name="图片 131"/>
              <p:cNvPicPr/>
              <p:nvPr/>
            </p:nvPicPr>
            <p:blipFill>
              <a:blip r:embed="rId6"/>
              <a:stretch>
                <a:fillRect/>
              </a:stretch>
            </p:blipFill>
            <p:spPr>
              <a:xfrm>
                <a:off x="9225" y="6735"/>
                <a:ext cx="3658" cy="2586"/>
              </a:xfrm>
              <a:prstGeom prst="rect">
                <a:avLst/>
              </a:prstGeom>
              <a:noFill/>
              <a:ln w="28575" cmpd="sng">
                <a:noFill/>
                <a:prstDash val="solid"/>
              </a:ln>
            </p:spPr>
          </p:pic>
          <p:pic>
            <p:nvPicPr>
              <p:cNvPr id="133" name="图片 132"/>
              <p:cNvPicPr/>
              <p:nvPr/>
            </p:nvPicPr>
            <p:blipFill>
              <a:blip r:embed="rId7"/>
              <a:stretch>
                <a:fillRect/>
              </a:stretch>
            </p:blipFill>
            <p:spPr>
              <a:xfrm>
                <a:off x="12960" y="2354"/>
                <a:ext cx="4347" cy="6968"/>
              </a:xfrm>
              <a:prstGeom prst="rect">
                <a:avLst/>
              </a:prstGeom>
              <a:noFill/>
              <a:ln w="28575" cmpd="sng">
                <a:noFill/>
                <a:prstDash val="solid"/>
              </a:ln>
            </p:spPr>
          </p:pic>
        </p:grpSp>
        <p:sp>
          <p:nvSpPr>
            <p:cNvPr id="7" name="文本框 6"/>
            <p:cNvSpPr txBox="1"/>
            <p:nvPr/>
          </p:nvSpPr>
          <p:spPr>
            <a:xfrm>
              <a:off x="13814" y="2488"/>
              <a:ext cx="4266" cy="72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400" b="1">
                  <a:solidFill>
                    <a:schemeClr val="bg1"/>
                  </a:solidFill>
                  <a:latin typeface="OPPOSans B" panose="00020600040101010101" charset="-122"/>
                  <a:ea typeface="OPPOSans B" panose="00020600040101010101" charset="-122"/>
                  <a:cs typeface="OPPOSans B" panose="00020600040101010101" charset="-122"/>
                </a:rPr>
                <a:t>媒体宣传</a:t>
              </a:r>
              <a:r>
                <a:rPr lang="en-US" altLang="zh-CN" sz="2400" b="1">
                  <a:solidFill>
                    <a:schemeClr val="bg1"/>
                  </a:solidFill>
                  <a:latin typeface="OPPOSans B" panose="00020600040101010101" charset="-122"/>
                  <a:ea typeface="OPPOSans B" panose="00020600040101010101" charset="-122"/>
                  <a:cs typeface="OPPOSans B" panose="00020600040101010101" charset="-122"/>
                </a:rPr>
                <a:t> MEDIA</a:t>
              </a:r>
              <a:endParaRPr lang="en-US" altLang="zh-CN" sz="2400" b="1">
                <a:solidFill>
                  <a:schemeClr val="bg1"/>
                </a:solidFill>
                <a:latin typeface="OPPOSans B" panose="00020600040101010101" charset="-122"/>
                <a:ea typeface="OPPOSans B" panose="00020600040101010101" charset="-122"/>
                <a:cs typeface="OPPOSans B" panose="00020600040101010101" charset="-122"/>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1365" cy="6858635"/>
          </a:xfrm>
          <a:prstGeom prst="rect">
            <a:avLst/>
          </a:prstGeom>
        </p:spPr>
      </p:pic>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Lst>
          </a:blip>
          <a:srcRect l="63133"/>
          <a:stretch>
            <a:fillRect/>
          </a:stretch>
        </p:blipFill>
        <p:spPr>
          <a:xfrm>
            <a:off x="-1" y="554798"/>
            <a:ext cx="4388371" cy="6020199"/>
          </a:xfrm>
          <a:prstGeom prst="rect">
            <a:avLst/>
          </a:prstGeom>
        </p:spPr>
      </p:pic>
      <p:sp>
        <p:nvSpPr>
          <p:cNvPr id="7" name="文本框 6"/>
          <p:cNvSpPr txBox="1"/>
          <p:nvPr/>
        </p:nvSpPr>
        <p:spPr>
          <a:xfrm>
            <a:off x="1230630" y="1884045"/>
            <a:ext cx="3730625" cy="3169285"/>
          </a:xfrm>
          <a:prstGeom prst="rect">
            <a:avLst/>
          </a:prstGeom>
          <a:noFill/>
        </p:spPr>
        <p:txBody>
          <a:bodyPr wrap="square">
            <a:spAutoFit/>
          </a:bodyPr>
          <a:lstStyle/>
          <a:p>
            <a:r>
              <a:rPr kumimoji="1" lang="en-US" altLang="zh-CN" sz="20000" b="1" i="1" dirty="0">
                <a:solidFill>
                  <a:schemeClr val="bg1"/>
                </a:solidFill>
                <a:latin typeface="等线" panose="02010600030101010101" charset="-122"/>
                <a:ea typeface="等线" panose="02010600030101010101" charset="-122"/>
              </a:rPr>
              <a:t>03</a:t>
            </a:r>
            <a:endParaRPr kumimoji="1" lang="zh-CN" altLang="en-US" sz="20000" b="1" dirty="0">
              <a:solidFill>
                <a:schemeClr val="bg1"/>
              </a:solidFill>
              <a:latin typeface="Microsoft YaHei UI" panose="020B0503020204020204" pitchFamily="34" charset="-122"/>
              <a:ea typeface="Microsoft YaHei UI" panose="020B0503020204020204" pitchFamily="34" charset="-122"/>
            </a:endParaRPr>
          </a:p>
        </p:txBody>
      </p:sp>
      <p:sp>
        <p:nvSpPr>
          <p:cNvPr id="8" name="文本框 7"/>
          <p:cNvSpPr txBox="1"/>
          <p:nvPr/>
        </p:nvSpPr>
        <p:spPr>
          <a:xfrm>
            <a:off x="4877435" y="2418715"/>
            <a:ext cx="5117465" cy="1876425"/>
          </a:xfrm>
          <a:prstGeom prst="rect">
            <a:avLst/>
          </a:prstGeom>
          <a:noFill/>
        </p:spPr>
        <p:txBody>
          <a:bodyPr wrap="square" rtlCol="0">
            <a:spAutoFit/>
          </a:bodyPr>
          <a:lstStyle/>
          <a:p>
            <a:r>
              <a:rPr kumimoji="1" lang="zh-CN" altLang="en-US" sz="8000" b="1" dirty="0">
                <a:ln>
                  <a:noFill/>
                </a:ln>
                <a:solidFill>
                  <a:schemeClr val="bg1"/>
                </a:solidFill>
                <a:latin typeface="Microsoft YaHei UI" panose="020B0503020204020204" pitchFamily="34" charset="-122"/>
                <a:ea typeface="Microsoft YaHei UI" panose="020B0503020204020204" pitchFamily="34" charset="-122"/>
              </a:rPr>
              <a:t>展商分析</a:t>
            </a:r>
            <a:endParaRPr kumimoji="1" lang="zh-CN" altLang="en-US" sz="8000" b="1" dirty="0">
              <a:ln>
                <a:noFill/>
              </a:ln>
              <a:solidFill>
                <a:schemeClr val="bg1"/>
              </a:solidFill>
              <a:latin typeface="Microsoft YaHei UI" panose="020B0503020204020204" pitchFamily="34" charset="-122"/>
              <a:ea typeface="Microsoft YaHei UI" panose="020B0503020204020204" pitchFamily="34" charset="-122"/>
            </a:endParaRPr>
          </a:p>
          <a:p>
            <a:r>
              <a:rPr kumimoji="1" lang="zh-CN" altLang="en-US" sz="3600" b="1" dirty="0">
                <a:ln>
                  <a:noFill/>
                </a:ln>
                <a:solidFill>
                  <a:schemeClr val="bg1"/>
                </a:solidFill>
                <a:latin typeface="Microsoft YaHei UI" panose="020B0503020204020204" pitchFamily="34" charset="-122"/>
                <a:ea typeface="Microsoft YaHei UI" panose="020B0503020204020204" pitchFamily="34" charset="-122"/>
              </a:rPr>
              <a:t>Exhibitor </a:t>
            </a:r>
            <a:r>
              <a:rPr kumimoji="1" lang="en-US" altLang="zh-CN" sz="3600" b="1" dirty="0">
                <a:ln>
                  <a:noFill/>
                </a:ln>
                <a:solidFill>
                  <a:schemeClr val="bg1"/>
                </a:solidFill>
                <a:latin typeface="Microsoft YaHei UI" panose="020B0503020204020204" pitchFamily="34" charset="-122"/>
                <a:ea typeface="Microsoft YaHei UI" panose="020B0503020204020204" pitchFamily="34" charset="-122"/>
              </a:rPr>
              <a:t>A</a:t>
            </a:r>
            <a:r>
              <a:rPr kumimoji="1" lang="zh-CN" altLang="en-US" sz="3600" b="1" dirty="0">
                <a:ln>
                  <a:noFill/>
                </a:ln>
                <a:solidFill>
                  <a:schemeClr val="bg1"/>
                </a:solidFill>
                <a:latin typeface="Microsoft YaHei UI" panose="020B0503020204020204" pitchFamily="34" charset="-122"/>
                <a:ea typeface="Microsoft YaHei UI" panose="020B0503020204020204" pitchFamily="34" charset="-122"/>
              </a:rPr>
              <a:t>nalysis</a:t>
            </a:r>
            <a:endParaRPr kumimoji="1" lang="zh-CN" altLang="en-US" sz="3600" b="1" dirty="0">
              <a:ln>
                <a:noFill/>
              </a:ln>
              <a:solidFill>
                <a:schemeClr val="bg1"/>
              </a:solidFill>
              <a:latin typeface="Microsoft YaHei UI" panose="020B0503020204020204" pitchFamily="34" charset="-122"/>
              <a:ea typeface="Microsoft YaHei UI" panose="020B0503020204020204" pitchFamily="34" charset="-122"/>
            </a:endParaRPr>
          </a:p>
        </p:txBody>
      </p:sp>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sp>
        <p:nvSpPr>
          <p:cNvPr id="5" name="文本框 4"/>
          <p:cNvSpPr txBox="1"/>
          <p:nvPr>
            <p:custDataLst>
              <p:tags r:id="rId4"/>
            </p:custDataLst>
          </p:nvPr>
        </p:nvSpPr>
        <p:spPr>
          <a:xfrm>
            <a:off x="-635" y="6111240"/>
            <a:ext cx="12192000" cy="368300"/>
          </a:xfrm>
          <a:prstGeom prst="rect">
            <a:avLst/>
          </a:prstGeom>
          <a:noFill/>
        </p:spPr>
        <p:txBody>
          <a:bodyPr wrap="square">
            <a:spAutoFit/>
          </a:bodyPr>
          <a:p>
            <a:pPr algn="ctr"/>
            <a:r>
              <a:rPr kumimoji="1" dirty="0">
                <a:solidFill>
                  <a:schemeClr val="bg1"/>
                </a:solidFill>
                <a:latin typeface="Microsoft YaHei UI" panose="020B0503020204020204" pitchFamily="34" charset="-122"/>
                <a:ea typeface="Microsoft YaHei UI" panose="020B0503020204020204" pitchFamily="34" charset="-122"/>
                <a:sym typeface="+mn-ea"/>
              </a:rPr>
              <a:t>www.homelifexpo.com</a:t>
            </a:r>
            <a:endParaRPr kumimoji="1" lang="en-GB" altLang="zh-CN" dirty="0">
              <a:solidFill>
                <a:schemeClr val="bg1"/>
              </a:solidFill>
              <a:latin typeface="Microsoft YaHei UI" panose="020B0503020204020204" pitchFamily="34" charset="-122"/>
              <a:ea typeface="Microsoft YaHei UI" panose="020B0503020204020204" pitchFamily="34" charset="-122"/>
            </a:endParaRPr>
          </a:p>
        </p:txBody>
      </p:sp>
      <p:pic>
        <p:nvPicPr>
          <p:cNvPr id="10" name="图片 9" descr="HOMELIFE (4)"/>
          <p:cNvPicPr>
            <a:picLocks noChangeAspect="1"/>
          </p:cNvPicPr>
          <p:nvPr/>
        </p:nvPicPr>
        <p:blipFill>
          <a:blip r:embed="rId5"/>
          <a:stretch>
            <a:fillRect/>
          </a:stretch>
        </p:blipFill>
        <p:spPr>
          <a:xfrm>
            <a:off x="341630" y="409575"/>
            <a:ext cx="2246630" cy="449580"/>
          </a:xfrm>
          <a:prstGeom prst="rect">
            <a:avLst/>
          </a:prstGeom>
        </p:spPr>
      </p:pic>
      <p:pic>
        <p:nvPicPr>
          <p:cNvPr id="2" name="图片 1" descr="qrcode_for_gh_d91195f3dbb7_258"/>
          <p:cNvPicPr>
            <a:picLocks noChangeAspect="1"/>
          </p:cNvPicPr>
          <p:nvPr/>
        </p:nvPicPr>
        <p:blipFill>
          <a:blip r:embed="rId6"/>
          <a:stretch>
            <a:fillRect/>
          </a:stretch>
        </p:blipFill>
        <p:spPr>
          <a:xfrm>
            <a:off x="10846435" y="295910"/>
            <a:ext cx="1056005" cy="10560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357245" y="2232025"/>
            <a:ext cx="4064000" cy="368300"/>
          </a:xfrm>
          <a:prstGeom prst="rect">
            <a:avLst/>
          </a:prstGeom>
          <a:noFill/>
        </p:spPr>
        <p:txBody>
          <a:bodyPr wrap="square" rtlCol="0">
            <a:spAutoFit/>
          </a:bodyPr>
          <a:p>
            <a:endParaRPr lang="zh-CN" altLang="en-US"/>
          </a:p>
        </p:txBody>
      </p:sp>
      <p:sp>
        <p:nvSpPr>
          <p:cNvPr id="2" name="文本框 1"/>
          <p:cNvSpPr txBox="1"/>
          <p:nvPr/>
        </p:nvSpPr>
        <p:spPr>
          <a:xfrm>
            <a:off x="604520" y="789940"/>
            <a:ext cx="6019165" cy="1076325"/>
          </a:xfrm>
          <a:prstGeom prst="rect">
            <a:avLst/>
          </a:prstGeom>
        </p:spPr>
        <p:txBody>
          <a:bodyPr wrap="square">
            <a:spAutoFit/>
            <a:extLst>
              <a:ext uri="{4A0BC546-FE56-4ADE-93B0-CB8AF2F6F144}">
                <wpsdc:textFrameExt xmlns:wpsdc="http://www.wps.cn/officeDocument/2022/drawingmlCustomData" type="text"/>
              </a:ext>
            </a:extLst>
          </a:bodyPr>
          <a:p>
            <a:pPr>
              <a:buClrTx/>
              <a:buSzTx/>
              <a:buFontTx/>
            </a:pPr>
            <a:r>
              <a:rPr kumimoji="1" lang="zh-CN" sz="3200" b="1" dirty="0">
                <a:solidFill>
                  <a:srgbClr val="FF8006"/>
                </a:solidFill>
                <a:latin typeface="OPPOSans B" panose="00020600040101010101" charset="-122"/>
                <a:ea typeface="OPPOSans B" panose="00020600040101010101" charset="-122"/>
              </a:rPr>
              <a:t>近500+知名品牌</a:t>
            </a:r>
            <a:endParaRPr kumimoji="1" lang="zh-CN" sz="3200" b="1" dirty="0">
              <a:solidFill>
                <a:srgbClr val="FF8006"/>
              </a:solidFill>
              <a:latin typeface="OPPOSans B" panose="00020600040101010101" charset="-122"/>
              <a:ea typeface="OPPOSans B" panose="00020600040101010101" charset="-122"/>
            </a:endParaRPr>
          </a:p>
          <a:p>
            <a:pPr>
              <a:buClrTx/>
              <a:buSzTx/>
              <a:buFontTx/>
            </a:pPr>
            <a:r>
              <a:rPr kumimoji="1" lang="zh-CN" sz="3200" b="1" dirty="0">
                <a:solidFill>
                  <a:srgbClr val="FF8006"/>
                </a:solidFill>
                <a:latin typeface="OPPOSans B" panose="00020600040101010101" charset="-122"/>
                <a:ea typeface="OPPOSans B" panose="00020600040101010101" charset="-122"/>
              </a:rPr>
              <a:t>强势入驻</a:t>
            </a:r>
            <a:endParaRPr kumimoji="1" lang="zh-CN" altLang="en-US" sz="4000" b="1" dirty="0">
              <a:solidFill>
                <a:srgbClr val="FF8006"/>
              </a:solidFill>
              <a:latin typeface="Microsoft YaHei UI" panose="020B0503020204020204" pitchFamily="34" charset="-122"/>
              <a:ea typeface="Microsoft YaHei UI" panose="020B0503020204020204" pitchFamily="34" charset="-122"/>
            </a:endParaRPr>
          </a:p>
        </p:txBody>
      </p:sp>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grpSp>
        <p:nvGrpSpPr>
          <p:cNvPr id="7" name="组合 6"/>
          <p:cNvGrpSpPr/>
          <p:nvPr/>
        </p:nvGrpSpPr>
        <p:grpSpPr>
          <a:xfrm>
            <a:off x="622300" y="1750695"/>
            <a:ext cx="11289665" cy="4132580"/>
            <a:chOff x="980" y="2581"/>
            <a:chExt cx="17779" cy="6508"/>
          </a:xfrm>
        </p:grpSpPr>
        <p:sp>
          <p:nvSpPr>
            <p:cNvPr id="3" name="文本框 2"/>
            <p:cNvSpPr txBox="1"/>
            <p:nvPr/>
          </p:nvSpPr>
          <p:spPr>
            <a:xfrm>
              <a:off x="980" y="3116"/>
              <a:ext cx="7563" cy="5208"/>
            </a:xfrm>
            <a:prstGeom prst="rect">
              <a:avLst/>
            </a:prstGeom>
            <a:noFill/>
          </p:spPr>
          <p:txBody>
            <a:bodyPr wrap="square" rtlCol="0" anchor="t">
              <a:noAutofit/>
            </a:bodyPr>
            <a:p>
              <a:pPr algn="just">
                <a:lnSpc>
                  <a:spcPct val="150000"/>
                </a:lnSpc>
              </a:pPr>
              <a:r>
                <a:rPr lang="en-US" altLang="zh-CN" b="1">
                  <a:solidFill>
                    <a:srgbClr val="FD9926"/>
                  </a:solidFill>
                  <a:latin typeface="Microsoft JhengHei UI" panose="020B0604030504040204" charset="-120"/>
                  <a:ea typeface="Microsoft JhengHei UI" panose="020B0604030504040204" charset="-120"/>
                  <a:cs typeface="Microsoft JhengHei UI" panose="020B0604030504040204" charset="-120"/>
                </a:rPr>
                <a:t>     </a:t>
              </a:r>
              <a:r>
                <a:rPr sz="1600" dirty="0">
                  <a:latin typeface="OPPOSans M" panose="00020600040101010101" charset="-122"/>
                  <a:ea typeface="OPPOSans M" panose="00020600040101010101" charset="-122"/>
                  <a:cs typeface="OPPOSans M" panose="00020600040101010101" charset="-122"/>
                </a:rPr>
                <a:t>本届展会，集结了来自中国浙江、广西、广东、江苏、吉林等</a:t>
              </a:r>
              <a:r>
                <a:rPr lang="en-US" sz="1600" dirty="0">
                  <a:latin typeface="OPPOSans M" panose="00020600040101010101" charset="-122"/>
                  <a:ea typeface="OPPOSans M" panose="00020600040101010101" charset="-122"/>
                  <a:cs typeface="OPPOSans M" panose="00020600040101010101" charset="-122"/>
                </a:rPr>
                <a:t> </a:t>
              </a:r>
              <a:r>
                <a:rPr sz="2400" b="1" i="1" dirty="0">
                  <a:solidFill>
                    <a:srgbClr val="FF8006"/>
                  </a:solidFill>
                  <a:latin typeface="OPPOSans M" panose="00020600040101010101" charset="-122"/>
                  <a:ea typeface="OPPOSans M" panose="00020600040101010101" charset="-122"/>
                  <a:cs typeface="OPPOSans M" panose="00020600040101010101" charset="-122"/>
                </a:rPr>
                <a:t>13个</a:t>
              </a:r>
              <a:r>
                <a:rPr lang="en-US" sz="2400" b="1" i="1" dirty="0">
                  <a:solidFill>
                    <a:srgbClr val="FF8006"/>
                  </a:solidFill>
                  <a:latin typeface="OPPOSans M" panose="00020600040101010101" charset="-122"/>
                  <a:ea typeface="OPPOSans M" panose="00020600040101010101" charset="-122"/>
                  <a:cs typeface="OPPOSans M" panose="00020600040101010101" charset="-122"/>
                </a:rPr>
                <a:t> </a:t>
              </a:r>
              <a:r>
                <a:rPr sz="1600" dirty="0">
                  <a:latin typeface="OPPOSans M" panose="00020600040101010101" charset="-122"/>
                  <a:ea typeface="OPPOSans M" panose="00020600040101010101" charset="-122"/>
                  <a:cs typeface="OPPOSans M" panose="00020600040101010101" charset="-122"/>
                </a:rPr>
                <a:t>省份</a:t>
              </a:r>
              <a:r>
                <a:rPr lang="en-US" sz="1600" dirty="0">
                  <a:latin typeface="OPPOSans M" panose="00020600040101010101" charset="-122"/>
                  <a:ea typeface="OPPOSans M" panose="00020600040101010101" charset="-122"/>
                  <a:cs typeface="OPPOSans M" panose="00020600040101010101" charset="-122"/>
                </a:rPr>
                <a:t> </a:t>
              </a:r>
              <a:r>
                <a:rPr sz="2400" b="1" i="1" dirty="0">
                  <a:solidFill>
                    <a:srgbClr val="FF8006"/>
                  </a:solidFill>
                  <a:latin typeface="OPPOSans M" panose="00020600040101010101" charset="-122"/>
                  <a:ea typeface="OPPOSans M" panose="00020600040101010101" charset="-122"/>
                  <a:cs typeface="OPPOSans M" panose="00020600040101010101" charset="-122"/>
                </a:rPr>
                <a:t>464家</a:t>
              </a:r>
              <a:r>
                <a:rPr lang="en-US" sz="2400" b="1" i="1" dirty="0">
                  <a:solidFill>
                    <a:srgbClr val="FF8006"/>
                  </a:solidFill>
                  <a:latin typeface="OPPOSans M" panose="00020600040101010101" charset="-122"/>
                  <a:ea typeface="OPPOSans M" panose="00020600040101010101" charset="-122"/>
                  <a:cs typeface="OPPOSans M" panose="00020600040101010101" charset="-122"/>
                </a:rPr>
                <a:t> </a:t>
              </a:r>
              <a:r>
                <a:rPr sz="1600" dirty="0">
                  <a:latin typeface="OPPOSans M" panose="00020600040101010101" charset="-122"/>
                  <a:ea typeface="OPPOSans M" panose="00020600040101010101" charset="-122"/>
                  <a:cs typeface="OPPOSans M" panose="00020600040101010101" charset="-122"/>
                </a:rPr>
                <a:t>企业，设立展位</a:t>
              </a:r>
              <a:r>
                <a:rPr lang="zh-CN" sz="1600" dirty="0">
                  <a:latin typeface="OPPOSans M" panose="00020600040101010101" charset="-122"/>
                  <a:ea typeface="OPPOSans M" panose="00020600040101010101" charset="-122"/>
                  <a:cs typeface="OPPOSans M" panose="00020600040101010101" charset="-122"/>
                </a:rPr>
                <a:t>超</a:t>
              </a:r>
              <a:r>
                <a:rPr lang="en-US" altLang="zh-CN" sz="1600" dirty="0">
                  <a:latin typeface="OPPOSans M" panose="00020600040101010101" charset="-122"/>
                  <a:ea typeface="OPPOSans M" panose="00020600040101010101" charset="-122"/>
                  <a:cs typeface="OPPOSans M" panose="00020600040101010101" charset="-122"/>
                </a:rPr>
                <a:t> </a:t>
              </a:r>
              <a:r>
                <a:rPr lang="en-US" sz="2400" b="1" i="1" dirty="0">
                  <a:solidFill>
                    <a:srgbClr val="FF8006"/>
                  </a:solidFill>
                  <a:latin typeface="OPPOSans M" panose="00020600040101010101" charset="-122"/>
                  <a:ea typeface="OPPOSans M" panose="00020600040101010101" charset="-122"/>
                  <a:cs typeface="OPPOSans M" panose="00020600040101010101" charset="-122"/>
                </a:rPr>
                <a:t>610</a:t>
              </a:r>
              <a:r>
                <a:rPr sz="2400" b="1" i="1" dirty="0">
                  <a:solidFill>
                    <a:srgbClr val="FF8006"/>
                  </a:solidFill>
                  <a:latin typeface="OPPOSans M" panose="00020600040101010101" charset="-122"/>
                  <a:ea typeface="OPPOSans M" panose="00020600040101010101" charset="-122"/>
                  <a:cs typeface="OPPOSans M" panose="00020600040101010101" charset="-122"/>
                </a:rPr>
                <a:t>个</a:t>
              </a:r>
              <a:r>
                <a:rPr lang="zh-CN" dirty="0">
                  <a:latin typeface="OPPOSans M" panose="00020600040101010101" charset="-122"/>
                  <a:ea typeface="OPPOSans M" panose="00020600040101010101" charset="-122"/>
                  <a:cs typeface="OPPOSans M" panose="00020600040101010101" charset="-122"/>
                </a:rPr>
                <a:t>。</a:t>
              </a:r>
              <a:endParaRPr lang="zh-CN" dirty="0">
                <a:latin typeface="OPPOSans M" panose="00020600040101010101" charset="-122"/>
                <a:ea typeface="OPPOSans M" panose="00020600040101010101" charset="-122"/>
                <a:cs typeface="OPPOSans M" panose="00020600040101010101" charset="-122"/>
              </a:endParaRPr>
            </a:p>
            <a:p>
              <a:pPr algn="just">
                <a:lnSpc>
                  <a:spcPct val="150000"/>
                </a:lnSpc>
              </a:pPr>
              <a:r>
                <a:rPr lang="en-US" sz="1600" dirty="0">
                  <a:latin typeface="OPPOSans M" panose="00020600040101010101" charset="-122"/>
                  <a:ea typeface="OPPOSans M" panose="00020600040101010101" charset="-122"/>
                  <a:cs typeface="OPPOSans M" panose="00020600040101010101" charset="-122"/>
                </a:rPr>
                <a:t>      </a:t>
              </a:r>
              <a:r>
                <a:rPr sz="1600" dirty="0">
                  <a:latin typeface="OPPOSans M" panose="00020600040101010101" charset="-122"/>
                  <a:ea typeface="OPPOSans M" panose="00020600040101010101" charset="-122"/>
                  <a:cs typeface="OPPOSans M" panose="00020600040101010101" charset="-122"/>
                </a:rPr>
                <a:t>包括广东世容新材料科技有限公司、浙江尚厨家居科技股份有限公司、桐庐思格诺进出口有限公司、广州市一龙化妆品有限公司、杭州水晶运动机械股份有限公司、温州雨泽科技有限公司等，展览范围覆盖家居礼品全产业链，为越南市场展现了中国品牌的实力！</a:t>
              </a:r>
              <a:endParaRPr sz="1600" dirty="0">
                <a:latin typeface="OPPOSans M" panose="00020600040101010101" charset="-122"/>
                <a:ea typeface="OPPOSans M" panose="00020600040101010101" charset="-122"/>
                <a:cs typeface="OPPOSans M" panose="00020600040101010101" charset="-122"/>
              </a:endParaRPr>
            </a:p>
          </p:txBody>
        </p:sp>
        <p:grpSp>
          <p:nvGrpSpPr>
            <p:cNvPr id="4" name="组合 3"/>
            <p:cNvGrpSpPr/>
            <p:nvPr/>
          </p:nvGrpSpPr>
          <p:grpSpPr>
            <a:xfrm>
              <a:off x="8839" y="2581"/>
              <a:ext cx="9921" cy="6508"/>
              <a:chOff x="8839" y="2485"/>
              <a:chExt cx="9921" cy="6508"/>
            </a:xfrm>
            <a:solidFill>
              <a:srgbClr val="FF8309"/>
            </a:solidFill>
            <a:effectLst>
              <a:outerShdw blurRad="50800" dist="38100" dir="2700000" algn="tl" rotWithShape="0">
                <a:prstClr val="black">
                  <a:alpha val="40000"/>
                </a:prstClr>
              </a:outerShdw>
            </a:effectLst>
          </p:grpSpPr>
          <p:pic>
            <p:nvPicPr>
              <p:cNvPr id="111" name="图片 110"/>
              <p:cNvPicPr/>
              <p:nvPr/>
            </p:nvPicPr>
            <p:blipFill>
              <a:blip r:embed="rId3"/>
              <a:srcRect t="7012"/>
              <a:stretch>
                <a:fillRect/>
              </a:stretch>
            </p:blipFill>
            <p:spPr>
              <a:xfrm>
                <a:off x="8877" y="2485"/>
                <a:ext cx="4767" cy="3090"/>
              </a:xfrm>
              <a:prstGeom prst="rect">
                <a:avLst/>
              </a:prstGeom>
              <a:grpFill/>
              <a:ln w="9525">
                <a:noFill/>
              </a:ln>
            </p:spPr>
          </p:pic>
          <p:pic>
            <p:nvPicPr>
              <p:cNvPr id="112" name="图片 111"/>
              <p:cNvPicPr/>
              <p:nvPr/>
            </p:nvPicPr>
            <p:blipFill>
              <a:blip r:embed="rId4"/>
              <a:stretch>
                <a:fillRect/>
              </a:stretch>
            </p:blipFill>
            <p:spPr>
              <a:xfrm>
                <a:off x="13903" y="5902"/>
                <a:ext cx="4766" cy="3091"/>
              </a:xfrm>
              <a:prstGeom prst="rect">
                <a:avLst/>
              </a:prstGeom>
              <a:grpFill/>
              <a:ln w="9525">
                <a:noFill/>
              </a:ln>
            </p:spPr>
          </p:pic>
          <p:pic>
            <p:nvPicPr>
              <p:cNvPr id="113" name="图片 112"/>
              <p:cNvPicPr/>
              <p:nvPr/>
            </p:nvPicPr>
            <p:blipFill>
              <a:blip r:embed="rId5"/>
              <a:stretch>
                <a:fillRect/>
              </a:stretch>
            </p:blipFill>
            <p:spPr>
              <a:xfrm>
                <a:off x="8839" y="5903"/>
                <a:ext cx="4768" cy="3090"/>
              </a:xfrm>
              <a:prstGeom prst="rect">
                <a:avLst/>
              </a:prstGeom>
              <a:grpFill/>
              <a:ln w="9525">
                <a:noFill/>
              </a:ln>
            </p:spPr>
          </p:pic>
          <p:pic>
            <p:nvPicPr>
              <p:cNvPr id="114" name="图片 113"/>
              <p:cNvPicPr/>
              <p:nvPr/>
            </p:nvPicPr>
            <p:blipFill>
              <a:blip r:embed="rId6"/>
              <a:stretch>
                <a:fillRect/>
              </a:stretch>
            </p:blipFill>
            <p:spPr>
              <a:xfrm>
                <a:off x="13978" y="2485"/>
                <a:ext cx="4783" cy="3091"/>
              </a:xfrm>
              <a:prstGeom prst="rect">
                <a:avLst/>
              </a:prstGeom>
              <a:grpFill/>
              <a:ln w="9525">
                <a:noFill/>
              </a:ln>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grpSp>
        <p:nvGrpSpPr>
          <p:cNvPr id="2" name="组合 1"/>
          <p:cNvGrpSpPr/>
          <p:nvPr/>
        </p:nvGrpSpPr>
        <p:grpSpPr>
          <a:xfrm>
            <a:off x="589280" y="1651000"/>
            <a:ext cx="2566035" cy="2096135"/>
            <a:chOff x="928" y="2933"/>
            <a:chExt cx="4041" cy="3301"/>
          </a:xfrm>
        </p:grpSpPr>
        <p:sp>
          <p:nvSpPr>
            <p:cNvPr id="3" name="文本框 2"/>
            <p:cNvSpPr txBox="1"/>
            <p:nvPr>
              <p:custDataLst>
                <p:tags r:id="rId3"/>
              </p:custDataLst>
            </p:nvPr>
          </p:nvSpPr>
          <p:spPr>
            <a:xfrm>
              <a:off x="952" y="2933"/>
              <a:ext cx="3452"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rPr>
                <a:t>TOP5展品分布</a:t>
              </a:r>
              <a:endParaRPr lang="en-US" altLang="zh-CN"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4"/>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家居日用品</a:t>
              </a:r>
              <a:endParaRPr lang="zh-CN" altLang="en-US" sz="1400">
                <a:latin typeface="OPPOSans R" panose="00020600040101010101" charset="-122"/>
                <a:ea typeface="OPPOSans R" panose="00020600040101010101" charset="-122"/>
              </a:endParaRPr>
            </a:p>
          </p:txBody>
        </p:sp>
        <p:sp>
          <p:nvSpPr>
            <p:cNvPr id="15" name="文本框 14"/>
            <p:cNvSpPr txBox="1"/>
            <p:nvPr>
              <p:custDataLst>
                <p:tags r:id="rId5"/>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美容个护</a:t>
              </a:r>
              <a:endParaRPr lang="zh-CN" altLang="en-US" sz="1400">
                <a:latin typeface="Microsoft JhengHei UI" panose="020B0604030504040204" charset="-120"/>
                <a:ea typeface="Microsoft JhengHei UI" panose="020B0604030504040204" charset="-120"/>
              </a:endParaRPr>
            </a:p>
          </p:txBody>
        </p:sp>
        <p:sp>
          <p:nvSpPr>
            <p:cNvPr id="16" name="文本框 15"/>
            <p:cNvSpPr txBox="1"/>
            <p:nvPr>
              <p:custDataLst>
                <p:tags r:id="rId6"/>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户外及</a:t>
              </a:r>
              <a:r>
                <a:rPr lang="zh-CN" altLang="en-US" sz="1400">
                  <a:latin typeface="OPPOSans R" panose="00020600040101010101" charset="-122"/>
                  <a:ea typeface="OPPOSans R" panose="00020600040101010101" charset="-122"/>
                </a:rPr>
                <a:t>运动</a:t>
              </a:r>
              <a:endParaRPr lang="zh-CN" altLang="en-US" sz="1400">
                <a:latin typeface="OPPOSans R" panose="00020600040101010101" charset="-122"/>
                <a:ea typeface="OPPOSans R" panose="00020600040101010101" charset="-122"/>
              </a:endParaRPr>
            </a:p>
          </p:txBody>
        </p:sp>
        <p:sp>
          <p:nvSpPr>
            <p:cNvPr id="17" name="文本框 16"/>
            <p:cNvSpPr txBox="1"/>
            <p:nvPr>
              <p:custDataLst>
                <p:tags r:id="rId7"/>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餐厨用品</a:t>
              </a:r>
              <a:endParaRPr lang="zh-CN" altLang="en-US" sz="1400">
                <a:latin typeface="OPPOSans R" panose="00020600040101010101" charset="-122"/>
                <a:ea typeface="OPPOSans R" panose="00020600040101010101" charset="-122"/>
              </a:endParaRPr>
            </a:p>
          </p:txBody>
        </p:sp>
        <p:sp>
          <p:nvSpPr>
            <p:cNvPr id="18" name="文本框 17"/>
            <p:cNvSpPr txBox="1"/>
            <p:nvPr>
              <p:custDataLst>
                <p:tags r:id="rId8"/>
              </p:custDataLst>
            </p:nvPr>
          </p:nvSpPr>
          <p:spPr>
            <a:xfrm>
              <a:off x="947" y="575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礼品及办公</a:t>
              </a:r>
              <a:endParaRPr lang="zh-CN" altLang="en-US" sz="1400">
                <a:latin typeface="Microsoft JhengHei UI" panose="020B0604030504040204" charset="-120"/>
                <a:ea typeface="Microsoft JhengHei UI" panose="020B0604030504040204" charset="-120"/>
              </a:endParaRPr>
            </a:p>
          </p:txBody>
        </p:sp>
        <p:sp>
          <p:nvSpPr>
            <p:cNvPr id="20" name="矩形 19"/>
            <p:cNvSpPr/>
            <p:nvPr>
              <p:custDataLst>
                <p:tags r:id="rId9"/>
              </p:custDataLst>
            </p:nvPr>
          </p:nvSpPr>
          <p:spPr>
            <a:xfrm>
              <a:off x="2673" y="3624"/>
              <a:ext cx="229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1" name="矩形 20"/>
            <p:cNvSpPr/>
            <p:nvPr>
              <p:custDataLst>
                <p:tags r:id="rId10"/>
              </p:custDataLst>
            </p:nvPr>
          </p:nvSpPr>
          <p:spPr>
            <a:xfrm>
              <a:off x="2673" y="4160"/>
              <a:ext cx="205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2" name="矩形 21"/>
            <p:cNvSpPr/>
            <p:nvPr>
              <p:custDataLst>
                <p:tags r:id="rId11"/>
              </p:custDataLst>
            </p:nvPr>
          </p:nvSpPr>
          <p:spPr>
            <a:xfrm>
              <a:off x="2673" y="4687"/>
              <a:ext cx="1634"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5" name="矩形 24"/>
            <p:cNvSpPr/>
            <p:nvPr>
              <p:custDataLst>
                <p:tags r:id="rId12"/>
              </p:custDataLst>
            </p:nvPr>
          </p:nvSpPr>
          <p:spPr>
            <a:xfrm>
              <a:off x="2673" y="5223"/>
              <a:ext cx="116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6" name="矩形 25"/>
            <p:cNvSpPr/>
            <p:nvPr>
              <p:custDataLst>
                <p:tags r:id="rId13"/>
              </p:custDataLst>
            </p:nvPr>
          </p:nvSpPr>
          <p:spPr>
            <a:xfrm>
              <a:off x="2673" y="5795"/>
              <a:ext cx="731"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7" name="文本框 26"/>
            <p:cNvSpPr txBox="1"/>
            <p:nvPr>
              <p:custDataLst>
                <p:tags r:id="rId14"/>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26%</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28" name="文本框 27"/>
            <p:cNvSpPr txBox="1"/>
            <p:nvPr>
              <p:custDataLst>
                <p:tags r:id="rId15"/>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24%</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29" name="文本框 28"/>
            <p:cNvSpPr txBox="1"/>
            <p:nvPr>
              <p:custDataLst>
                <p:tags r:id="rId16"/>
              </p:custDataLst>
            </p:nvPr>
          </p:nvSpPr>
          <p:spPr>
            <a:xfrm>
              <a:off x="2667" y="4693"/>
              <a:ext cx="1172"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20%</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30" name="文本框 29"/>
            <p:cNvSpPr txBox="1"/>
            <p:nvPr>
              <p:custDataLst>
                <p:tags r:id="rId17"/>
              </p:custDataLst>
            </p:nvPr>
          </p:nvSpPr>
          <p:spPr>
            <a:xfrm>
              <a:off x="2673" y="5220"/>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31" name="文本框 30"/>
            <p:cNvSpPr txBox="1"/>
            <p:nvPr>
              <p:custDataLst>
                <p:tags r:id="rId18"/>
              </p:custDataLst>
            </p:nvPr>
          </p:nvSpPr>
          <p:spPr>
            <a:xfrm>
              <a:off x="2667" y="5751"/>
              <a:ext cx="915" cy="483"/>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12%</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4" name="组合 3"/>
          <p:cNvGrpSpPr/>
          <p:nvPr/>
        </p:nvGrpSpPr>
        <p:grpSpPr>
          <a:xfrm>
            <a:off x="4314825" y="1649730"/>
            <a:ext cx="2576830" cy="2096135"/>
            <a:chOff x="928" y="2933"/>
            <a:chExt cx="4058" cy="3301"/>
          </a:xfrm>
        </p:grpSpPr>
        <p:sp>
          <p:nvSpPr>
            <p:cNvPr id="7" name="文本框 6"/>
            <p:cNvSpPr txBox="1"/>
            <p:nvPr>
              <p:custDataLst>
                <p:tags r:id="rId19"/>
              </p:custDataLst>
            </p:nvPr>
          </p:nvSpPr>
          <p:spPr>
            <a:xfrm>
              <a:off x="952" y="2933"/>
              <a:ext cx="4034"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rPr>
                <a:t>TOP5</a:t>
              </a:r>
              <a:r>
                <a:rPr lang="en-US" altLang="zh-CN" sz="1600" b="1">
                  <a:solidFill>
                    <a:srgbClr val="F45721"/>
                  </a:solidFill>
                  <a:latin typeface="微软雅黑" panose="020B0503020204020204" charset="-122"/>
                  <a:ea typeface="微软雅黑" panose="020B0503020204020204" charset="-122"/>
                  <a:cs typeface="微软雅黑" panose="020B0503020204020204" charset="-122"/>
                  <a:sym typeface="+mn-ea"/>
                </a:rPr>
                <a:t>展商分布区域</a:t>
              </a:r>
              <a:endParaRPr lang="en-US" altLang="zh-CN"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20"/>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浙江省</a:t>
              </a:r>
              <a:endParaRPr lang="zh-CN" altLang="en-US" sz="1400">
                <a:latin typeface="OPPOSans R" panose="00020600040101010101" charset="-122"/>
                <a:ea typeface="OPPOSans R" panose="00020600040101010101" charset="-122"/>
              </a:endParaRPr>
            </a:p>
          </p:txBody>
        </p:sp>
        <p:sp>
          <p:nvSpPr>
            <p:cNvPr id="9" name="文本框 8"/>
            <p:cNvSpPr txBox="1"/>
            <p:nvPr>
              <p:custDataLst>
                <p:tags r:id="rId21"/>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广东省</a:t>
              </a:r>
              <a:endParaRPr lang="zh-CN" altLang="en-US" sz="1400">
                <a:latin typeface="OPPOSans R" panose="00020600040101010101" charset="-122"/>
                <a:ea typeface="OPPOSans R" panose="00020600040101010101" charset="-122"/>
              </a:endParaRPr>
            </a:p>
          </p:txBody>
        </p:sp>
        <p:sp>
          <p:nvSpPr>
            <p:cNvPr id="12" name="文本框 11"/>
            <p:cNvSpPr txBox="1"/>
            <p:nvPr>
              <p:custDataLst>
                <p:tags r:id="rId22"/>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福建省</a:t>
              </a:r>
              <a:endParaRPr lang="zh-CN" altLang="en-US" sz="1400">
                <a:latin typeface="OPPOSans R" panose="00020600040101010101" charset="-122"/>
                <a:ea typeface="OPPOSans R" panose="00020600040101010101" charset="-122"/>
              </a:endParaRPr>
            </a:p>
          </p:txBody>
        </p:sp>
        <p:sp>
          <p:nvSpPr>
            <p:cNvPr id="13" name="文本框 12"/>
            <p:cNvSpPr txBox="1"/>
            <p:nvPr>
              <p:custDataLst>
                <p:tags r:id="rId23"/>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山东省</a:t>
              </a:r>
              <a:endParaRPr lang="zh-CN" altLang="en-US" sz="1400">
                <a:latin typeface="OPPOSans R" panose="00020600040101010101" charset="-122"/>
                <a:ea typeface="OPPOSans R" panose="00020600040101010101" charset="-122"/>
              </a:endParaRPr>
            </a:p>
          </p:txBody>
        </p:sp>
        <p:sp>
          <p:nvSpPr>
            <p:cNvPr id="14" name="文本框 13"/>
            <p:cNvSpPr txBox="1"/>
            <p:nvPr>
              <p:custDataLst>
                <p:tags r:id="rId24"/>
              </p:custDataLst>
            </p:nvPr>
          </p:nvSpPr>
          <p:spPr>
            <a:xfrm>
              <a:off x="947" y="575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四川省</a:t>
              </a:r>
              <a:endParaRPr lang="zh-CN" altLang="en-US" sz="1400">
                <a:latin typeface="OPPOSans R" panose="00020600040101010101" charset="-122"/>
                <a:ea typeface="OPPOSans R" panose="00020600040101010101" charset="-122"/>
              </a:endParaRPr>
            </a:p>
          </p:txBody>
        </p:sp>
        <p:sp>
          <p:nvSpPr>
            <p:cNvPr id="109" name="矩形 108"/>
            <p:cNvSpPr/>
            <p:nvPr>
              <p:custDataLst>
                <p:tags r:id="rId25"/>
              </p:custDataLst>
            </p:nvPr>
          </p:nvSpPr>
          <p:spPr>
            <a:xfrm>
              <a:off x="2673" y="3624"/>
              <a:ext cx="2289"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18" name="矩形 117"/>
            <p:cNvSpPr/>
            <p:nvPr>
              <p:custDataLst>
                <p:tags r:id="rId26"/>
              </p:custDataLst>
            </p:nvPr>
          </p:nvSpPr>
          <p:spPr>
            <a:xfrm>
              <a:off x="2673" y="4160"/>
              <a:ext cx="205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19" name="矩形 118"/>
            <p:cNvSpPr/>
            <p:nvPr>
              <p:custDataLst>
                <p:tags r:id="rId27"/>
              </p:custDataLst>
            </p:nvPr>
          </p:nvSpPr>
          <p:spPr>
            <a:xfrm>
              <a:off x="2673" y="4687"/>
              <a:ext cx="89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20" name="矩形 119"/>
            <p:cNvSpPr/>
            <p:nvPr>
              <p:custDataLst>
                <p:tags r:id="rId28"/>
              </p:custDataLst>
            </p:nvPr>
          </p:nvSpPr>
          <p:spPr>
            <a:xfrm>
              <a:off x="2673" y="5223"/>
              <a:ext cx="77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21" name="矩形 120"/>
            <p:cNvSpPr/>
            <p:nvPr>
              <p:custDataLst>
                <p:tags r:id="rId29"/>
              </p:custDataLst>
            </p:nvPr>
          </p:nvSpPr>
          <p:spPr>
            <a:xfrm>
              <a:off x="2673" y="5795"/>
              <a:ext cx="77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22" name="文本框 121"/>
            <p:cNvSpPr txBox="1"/>
            <p:nvPr>
              <p:custDataLst>
                <p:tags r:id="rId30"/>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38%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3" name="文本框 122"/>
            <p:cNvSpPr txBox="1"/>
            <p:nvPr>
              <p:custDataLst>
                <p:tags r:id="rId31"/>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30%</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4" name="文本框 123"/>
            <p:cNvSpPr txBox="1"/>
            <p:nvPr>
              <p:custDataLst>
                <p:tags r:id="rId32"/>
              </p:custDataLst>
            </p:nvPr>
          </p:nvSpPr>
          <p:spPr>
            <a:xfrm>
              <a:off x="2667" y="4693"/>
              <a:ext cx="897"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12%</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5" name="文本框 124"/>
            <p:cNvSpPr txBox="1"/>
            <p:nvPr>
              <p:custDataLst>
                <p:tags r:id="rId33"/>
              </p:custDataLst>
            </p:nvPr>
          </p:nvSpPr>
          <p:spPr>
            <a:xfrm>
              <a:off x="2673" y="5220"/>
              <a:ext cx="1061"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11%</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6" name="文本框 125"/>
            <p:cNvSpPr txBox="1"/>
            <p:nvPr>
              <p:custDataLst>
                <p:tags r:id="rId34"/>
              </p:custDataLst>
            </p:nvPr>
          </p:nvSpPr>
          <p:spPr>
            <a:xfrm>
              <a:off x="2677" y="5750"/>
              <a:ext cx="768" cy="483"/>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9%</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127" name="组合 126"/>
          <p:cNvGrpSpPr/>
          <p:nvPr/>
        </p:nvGrpSpPr>
        <p:grpSpPr>
          <a:xfrm>
            <a:off x="8184515" y="1649095"/>
            <a:ext cx="2576830" cy="2096135"/>
            <a:chOff x="928" y="2933"/>
            <a:chExt cx="4058" cy="3301"/>
          </a:xfrm>
        </p:grpSpPr>
        <p:sp>
          <p:nvSpPr>
            <p:cNvPr id="128" name="文本框 127"/>
            <p:cNvSpPr txBox="1"/>
            <p:nvPr>
              <p:custDataLst>
                <p:tags r:id="rId35"/>
              </p:custDataLst>
            </p:nvPr>
          </p:nvSpPr>
          <p:spPr>
            <a:xfrm>
              <a:off x="952" y="2933"/>
              <a:ext cx="4034"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sym typeface="+mn-ea"/>
                </a:rPr>
                <a:t>展期对接买家数量</a:t>
              </a:r>
              <a:endParaRPr lang="en-US" altLang="zh-CN"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129" name="文本框 128"/>
            <p:cNvSpPr txBox="1"/>
            <p:nvPr>
              <p:custDataLst>
                <p:tags r:id="rId36"/>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80家以上</a:t>
              </a:r>
              <a:endParaRPr lang="zh-CN" altLang="en-US" sz="1400">
                <a:latin typeface="OPPOSans R" panose="00020600040101010101" charset="-122"/>
                <a:ea typeface="OPPOSans R" panose="00020600040101010101" charset="-122"/>
              </a:endParaRPr>
            </a:p>
          </p:txBody>
        </p:sp>
        <p:sp>
          <p:nvSpPr>
            <p:cNvPr id="130" name="文本框 129"/>
            <p:cNvSpPr txBox="1"/>
            <p:nvPr>
              <p:custDataLst>
                <p:tags r:id="rId37"/>
              </p:custDataLst>
            </p:nvPr>
          </p:nvSpPr>
          <p:spPr>
            <a:xfrm>
              <a:off x="947" y="4159"/>
              <a:ext cx="1797" cy="483"/>
            </a:xfrm>
            <a:prstGeom prst="rect">
              <a:avLst/>
            </a:prstGeom>
            <a:noFill/>
          </p:spPr>
          <p:txBody>
            <a:bodyPr wrap="square" rtlCol="0" anchor="t">
              <a:spAutoFit/>
            </a:bodyPr>
            <a:p>
              <a:r>
                <a:rPr lang="en-US" altLang="zh-CN" sz="1400">
                  <a:latin typeface="OPPOSans R" panose="00020600040101010101" charset="-122"/>
                  <a:ea typeface="OPPOSans R" panose="00020600040101010101" charset="-122"/>
                  <a:cs typeface="Microsoft JhengHei UI" panose="020B0604030504040204" charset="-120"/>
                  <a:sym typeface="+mn-ea"/>
                </a:rPr>
                <a:t>6</a:t>
              </a:r>
              <a:r>
                <a:rPr lang="zh-CN" altLang="en-US" sz="1400">
                  <a:latin typeface="OPPOSans R" panose="00020600040101010101" charset="-122"/>
                  <a:ea typeface="OPPOSans R" panose="00020600040101010101" charset="-122"/>
                  <a:sym typeface="+mn-ea"/>
                </a:rPr>
                <a:t>0—80家</a:t>
              </a:r>
              <a:endParaRPr lang="zh-CN" altLang="en-US" sz="1400">
                <a:latin typeface="OPPOSans R" panose="00020600040101010101" charset="-122"/>
                <a:ea typeface="OPPOSans R" panose="00020600040101010101" charset="-122"/>
              </a:endParaRPr>
            </a:p>
          </p:txBody>
        </p:sp>
        <p:sp>
          <p:nvSpPr>
            <p:cNvPr id="131" name="文本框 130"/>
            <p:cNvSpPr txBox="1"/>
            <p:nvPr>
              <p:custDataLst>
                <p:tags r:id="rId38"/>
              </p:custDataLst>
            </p:nvPr>
          </p:nvSpPr>
          <p:spPr>
            <a:xfrm>
              <a:off x="928" y="4690"/>
              <a:ext cx="1797" cy="483"/>
            </a:xfrm>
            <a:prstGeom prst="rect">
              <a:avLst/>
            </a:prstGeom>
            <a:noFill/>
          </p:spPr>
          <p:txBody>
            <a:bodyPr wrap="square" rtlCol="0" anchor="t">
              <a:spAutoFit/>
            </a:bodyPr>
            <a:p>
              <a:r>
                <a:rPr lang="en-US" altLang="zh-CN" sz="1400">
                  <a:latin typeface="OPPOSans R" panose="00020600040101010101" charset="-122"/>
                  <a:ea typeface="OPPOSans R" panose="00020600040101010101" charset="-122"/>
                  <a:cs typeface="Microsoft JhengHei UI" panose="020B0604030504040204" charset="-120"/>
                  <a:sym typeface="+mn-ea"/>
                </a:rPr>
                <a:t>40—60家</a:t>
              </a:r>
              <a:endParaRPr lang="zh-CN" altLang="en-US" sz="1400">
                <a:latin typeface="OPPOSans R" panose="00020600040101010101" charset="-122"/>
                <a:ea typeface="OPPOSans R" panose="00020600040101010101" charset="-122"/>
              </a:endParaRPr>
            </a:p>
          </p:txBody>
        </p:sp>
        <p:sp>
          <p:nvSpPr>
            <p:cNvPr id="132" name="文本框 131"/>
            <p:cNvSpPr txBox="1"/>
            <p:nvPr>
              <p:custDataLst>
                <p:tags r:id="rId39"/>
              </p:custDataLst>
            </p:nvPr>
          </p:nvSpPr>
          <p:spPr>
            <a:xfrm>
              <a:off x="947" y="5191"/>
              <a:ext cx="1797" cy="483"/>
            </a:xfrm>
            <a:prstGeom prst="rect">
              <a:avLst/>
            </a:prstGeom>
            <a:noFill/>
          </p:spPr>
          <p:txBody>
            <a:bodyPr wrap="square" rtlCol="0" anchor="t">
              <a:spAutoFit/>
            </a:bodyPr>
            <a:p>
              <a:r>
                <a:rPr lang="en-US" altLang="zh-CN" sz="1400">
                  <a:latin typeface="OPPOSans R" panose="00020600040101010101" charset="-122"/>
                  <a:ea typeface="OPPOSans R" panose="00020600040101010101" charset="-122"/>
                  <a:cs typeface="OPPOSans R" panose="00020600040101010101" charset="-122"/>
                  <a:sym typeface="+mn-ea"/>
                </a:rPr>
                <a:t>20—40</a:t>
              </a:r>
              <a:r>
                <a:rPr lang="zh-CN" altLang="en-US" sz="1400">
                  <a:latin typeface="OPPOSans R" panose="00020600040101010101" charset="-122"/>
                  <a:ea typeface="OPPOSans R" panose="00020600040101010101" charset="-122"/>
                  <a:cs typeface="OPPOSans R" panose="00020600040101010101" charset="-122"/>
                  <a:sym typeface="+mn-ea"/>
                </a:rPr>
                <a:t>家</a:t>
              </a:r>
              <a:endParaRPr lang="zh-CN" altLang="en-US" sz="1400">
                <a:latin typeface="OPPOSans R" panose="00020600040101010101" charset="-122"/>
                <a:ea typeface="OPPOSans R" panose="00020600040101010101" charset="-122"/>
              </a:endParaRPr>
            </a:p>
          </p:txBody>
        </p:sp>
        <p:sp>
          <p:nvSpPr>
            <p:cNvPr id="133" name="文本框 132"/>
            <p:cNvSpPr txBox="1"/>
            <p:nvPr>
              <p:custDataLst>
                <p:tags r:id="rId40"/>
              </p:custDataLst>
            </p:nvPr>
          </p:nvSpPr>
          <p:spPr>
            <a:xfrm>
              <a:off x="947" y="5751"/>
              <a:ext cx="1797" cy="483"/>
            </a:xfrm>
            <a:prstGeom prst="rect">
              <a:avLst/>
            </a:prstGeom>
            <a:noFill/>
          </p:spPr>
          <p:txBody>
            <a:bodyPr wrap="square" rtlCol="0" anchor="t">
              <a:spAutoFit/>
            </a:bodyPr>
            <a:p>
              <a:r>
                <a:rPr lang="en-US" altLang="zh-CN" sz="1400">
                  <a:latin typeface="OPPOSans R" panose="00020600040101010101" charset="-122"/>
                  <a:ea typeface="OPPOSans R" panose="00020600040101010101" charset="-122"/>
                  <a:cs typeface="OPPOSans R" panose="00020600040101010101" charset="-122"/>
                  <a:sym typeface="+mn-ea"/>
                </a:rPr>
                <a:t>20</a:t>
              </a:r>
              <a:r>
                <a:rPr lang="zh-CN" altLang="en-US" sz="1400">
                  <a:latin typeface="OPPOSans R" panose="00020600040101010101" charset="-122"/>
                  <a:ea typeface="OPPOSans R" panose="00020600040101010101" charset="-122"/>
                  <a:cs typeface="OPPOSans R" panose="00020600040101010101" charset="-122"/>
                  <a:sym typeface="+mn-ea"/>
                </a:rPr>
                <a:t>家以下</a:t>
              </a:r>
              <a:endParaRPr lang="zh-CN" altLang="en-US" sz="1400">
                <a:latin typeface="OPPOSans R" panose="00020600040101010101" charset="-122"/>
                <a:ea typeface="OPPOSans R" panose="00020600040101010101" charset="-122"/>
              </a:endParaRPr>
            </a:p>
          </p:txBody>
        </p:sp>
        <p:sp>
          <p:nvSpPr>
            <p:cNvPr id="134" name="矩形 133"/>
            <p:cNvSpPr/>
            <p:nvPr>
              <p:custDataLst>
                <p:tags r:id="rId41"/>
              </p:custDataLst>
            </p:nvPr>
          </p:nvSpPr>
          <p:spPr>
            <a:xfrm>
              <a:off x="2673" y="3624"/>
              <a:ext cx="1480"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5" name="矩形 134"/>
            <p:cNvSpPr/>
            <p:nvPr>
              <p:custDataLst>
                <p:tags r:id="rId42"/>
              </p:custDataLst>
            </p:nvPr>
          </p:nvSpPr>
          <p:spPr>
            <a:xfrm>
              <a:off x="2673" y="4160"/>
              <a:ext cx="1734"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6" name="矩形 135"/>
            <p:cNvSpPr/>
            <p:nvPr>
              <p:custDataLst>
                <p:tags r:id="rId43"/>
              </p:custDataLst>
            </p:nvPr>
          </p:nvSpPr>
          <p:spPr>
            <a:xfrm>
              <a:off x="2673" y="4687"/>
              <a:ext cx="231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7" name="矩形 136"/>
            <p:cNvSpPr/>
            <p:nvPr>
              <p:custDataLst>
                <p:tags r:id="rId44"/>
              </p:custDataLst>
            </p:nvPr>
          </p:nvSpPr>
          <p:spPr>
            <a:xfrm>
              <a:off x="2673" y="5223"/>
              <a:ext cx="1481"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8" name="矩形 137"/>
            <p:cNvSpPr/>
            <p:nvPr>
              <p:custDataLst>
                <p:tags r:id="rId45"/>
              </p:custDataLst>
            </p:nvPr>
          </p:nvSpPr>
          <p:spPr>
            <a:xfrm>
              <a:off x="2673" y="5795"/>
              <a:ext cx="967"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9" name="文本框 138"/>
            <p:cNvSpPr txBox="1"/>
            <p:nvPr>
              <p:custDataLst>
                <p:tags r:id="rId46"/>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40" name="文本框 139"/>
            <p:cNvSpPr txBox="1"/>
            <p:nvPr>
              <p:custDataLst>
                <p:tags r:id="rId47"/>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23%</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41" name="文本框 140"/>
            <p:cNvSpPr txBox="1"/>
            <p:nvPr>
              <p:custDataLst>
                <p:tags r:id="rId48"/>
              </p:custDataLst>
            </p:nvPr>
          </p:nvSpPr>
          <p:spPr>
            <a:xfrm>
              <a:off x="2667" y="4693"/>
              <a:ext cx="1172"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35%</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42" name="文本框 141"/>
            <p:cNvSpPr txBox="1"/>
            <p:nvPr>
              <p:custDataLst>
                <p:tags r:id="rId49"/>
              </p:custDataLst>
            </p:nvPr>
          </p:nvSpPr>
          <p:spPr>
            <a:xfrm>
              <a:off x="2673" y="5220"/>
              <a:ext cx="878"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15%</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43" name="文本框 142"/>
            <p:cNvSpPr txBox="1"/>
            <p:nvPr>
              <p:custDataLst>
                <p:tags r:id="rId50"/>
              </p:custDataLst>
            </p:nvPr>
          </p:nvSpPr>
          <p:spPr>
            <a:xfrm>
              <a:off x="2725" y="5750"/>
              <a:ext cx="1172" cy="483"/>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9%</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144" name="组合 143"/>
          <p:cNvGrpSpPr/>
          <p:nvPr/>
        </p:nvGrpSpPr>
        <p:grpSpPr>
          <a:xfrm>
            <a:off x="589280" y="4287520"/>
            <a:ext cx="3068955" cy="1744345"/>
            <a:chOff x="928" y="2933"/>
            <a:chExt cx="4833" cy="2747"/>
          </a:xfrm>
        </p:grpSpPr>
        <p:sp>
          <p:nvSpPr>
            <p:cNvPr id="145" name="文本框 144"/>
            <p:cNvSpPr txBox="1"/>
            <p:nvPr>
              <p:custDataLst>
                <p:tags r:id="rId51"/>
              </p:custDataLst>
            </p:nvPr>
          </p:nvSpPr>
          <p:spPr>
            <a:xfrm>
              <a:off x="952" y="2933"/>
              <a:ext cx="4017"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sym typeface="+mn-ea"/>
                </a:rPr>
                <a:t>对本次展会的满意度</a:t>
              </a:r>
              <a:endParaRPr lang="en-US" altLang="zh-CN"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146" name="文本框 145"/>
            <p:cNvSpPr txBox="1"/>
            <p:nvPr>
              <p:custDataLst>
                <p:tags r:id="rId52"/>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非常满意</a:t>
              </a:r>
              <a:endParaRPr lang="zh-CN" altLang="en-US" sz="1400">
                <a:latin typeface="OPPOSans R" panose="00020600040101010101" charset="-122"/>
                <a:ea typeface="OPPOSans R" panose="00020600040101010101" charset="-122"/>
              </a:endParaRPr>
            </a:p>
          </p:txBody>
        </p:sp>
        <p:sp>
          <p:nvSpPr>
            <p:cNvPr id="147" name="文本框 146"/>
            <p:cNvSpPr txBox="1"/>
            <p:nvPr>
              <p:custDataLst>
                <p:tags r:id="rId53"/>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比较满意</a:t>
              </a:r>
              <a:endParaRPr lang="zh-CN" altLang="en-US" sz="1400">
                <a:latin typeface="Microsoft JhengHei UI" panose="020B0604030504040204" charset="-120"/>
                <a:ea typeface="Microsoft JhengHei UI" panose="020B0604030504040204" charset="-120"/>
              </a:endParaRPr>
            </a:p>
          </p:txBody>
        </p:sp>
        <p:sp>
          <p:nvSpPr>
            <p:cNvPr id="148" name="文本框 147"/>
            <p:cNvSpPr txBox="1"/>
            <p:nvPr>
              <p:custDataLst>
                <p:tags r:id="rId54"/>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一般</a:t>
              </a:r>
              <a:endParaRPr lang="zh-CN" altLang="en-US" sz="1400">
                <a:latin typeface="Microsoft JhengHei UI" panose="020B0604030504040204" charset="-120"/>
                <a:ea typeface="Microsoft JhengHei UI" panose="020B0604030504040204" charset="-120"/>
              </a:endParaRPr>
            </a:p>
          </p:txBody>
        </p:sp>
        <p:sp>
          <p:nvSpPr>
            <p:cNvPr id="149" name="文本框 148"/>
            <p:cNvSpPr txBox="1"/>
            <p:nvPr>
              <p:custDataLst>
                <p:tags r:id="rId55"/>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不满意</a:t>
              </a:r>
              <a:endParaRPr lang="zh-CN" altLang="en-US" sz="1400">
                <a:latin typeface="OPPOSans R" panose="00020600040101010101" charset="-122"/>
                <a:ea typeface="OPPOSans R" panose="00020600040101010101" charset="-122"/>
              </a:endParaRPr>
            </a:p>
          </p:txBody>
        </p:sp>
        <p:sp>
          <p:nvSpPr>
            <p:cNvPr id="151" name="矩形 150"/>
            <p:cNvSpPr/>
            <p:nvPr>
              <p:custDataLst>
                <p:tags r:id="rId56"/>
              </p:custDataLst>
            </p:nvPr>
          </p:nvSpPr>
          <p:spPr>
            <a:xfrm>
              <a:off x="2673" y="3624"/>
              <a:ext cx="308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52" name="矩形 151"/>
            <p:cNvSpPr/>
            <p:nvPr>
              <p:custDataLst>
                <p:tags r:id="rId57"/>
              </p:custDataLst>
            </p:nvPr>
          </p:nvSpPr>
          <p:spPr>
            <a:xfrm>
              <a:off x="2673" y="4160"/>
              <a:ext cx="96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53" name="矩形 152"/>
            <p:cNvSpPr/>
            <p:nvPr>
              <p:custDataLst>
                <p:tags r:id="rId58"/>
              </p:custDataLst>
            </p:nvPr>
          </p:nvSpPr>
          <p:spPr>
            <a:xfrm>
              <a:off x="2673" y="4687"/>
              <a:ext cx="84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54" name="矩形 153"/>
            <p:cNvSpPr/>
            <p:nvPr>
              <p:custDataLst>
                <p:tags r:id="rId59"/>
              </p:custDataLst>
            </p:nvPr>
          </p:nvSpPr>
          <p:spPr>
            <a:xfrm>
              <a:off x="2673" y="5223"/>
              <a:ext cx="57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56" name="文本框 155"/>
            <p:cNvSpPr txBox="1"/>
            <p:nvPr>
              <p:custDataLst>
                <p:tags r:id="rId60"/>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78%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57" name="文本框 156"/>
            <p:cNvSpPr txBox="1"/>
            <p:nvPr>
              <p:custDataLst>
                <p:tags r:id="rId61"/>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12%</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58" name="文本框 157"/>
            <p:cNvSpPr txBox="1"/>
            <p:nvPr>
              <p:custDataLst>
                <p:tags r:id="rId62"/>
              </p:custDataLst>
            </p:nvPr>
          </p:nvSpPr>
          <p:spPr>
            <a:xfrm>
              <a:off x="2667" y="4693"/>
              <a:ext cx="971"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7%</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59" name="文本框 158"/>
            <p:cNvSpPr txBox="1"/>
            <p:nvPr>
              <p:custDataLst>
                <p:tags r:id="rId63"/>
              </p:custDataLst>
            </p:nvPr>
          </p:nvSpPr>
          <p:spPr>
            <a:xfrm>
              <a:off x="2667" y="5197"/>
              <a:ext cx="846"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3%</a:t>
              </a:r>
              <a:endParaRPr lang="en-US" altLang="zh-CN" sz="1200" b="1">
                <a:solidFill>
                  <a:schemeClr val="bg1"/>
                </a:solidFill>
                <a:latin typeface="Microsoft JhengHei UI" panose="020B0604030504040204" charset="-120"/>
                <a:ea typeface="Microsoft JhengHei UI" panose="020B0604030504040204" charset="-120"/>
              </a:endParaRPr>
            </a:p>
          </p:txBody>
        </p:sp>
      </p:grpSp>
      <p:grpSp>
        <p:nvGrpSpPr>
          <p:cNvPr id="161" name="组合 160"/>
          <p:cNvGrpSpPr/>
          <p:nvPr/>
        </p:nvGrpSpPr>
        <p:grpSpPr>
          <a:xfrm>
            <a:off x="4314825" y="4286250"/>
            <a:ext cx="2910205" cy="1743710"/>
            <a:chOff x="928" y="2933"/>
            <a:chExt cx="4583" cy="2746"/>
          </a:xfrm>
        </p:grpSpPr>
        <p:sp>
          <p:nvSpPr>
            <p:cNvPr id="162" name="文本框 161"/>
            <p:cNvSpPr txBox="1"/>
            <p:nvPr>
              <p:custDataLst>
                <p:tags r:id="rId64"/>
              </p:custDataLst>
            </p:nvPr>
          </p:nvSpPr>
          <p:spPr>
            <a:xfrm>
              <a:off x="952" y="2933"/>
              <a:ext cx="4034"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sym typeface="+mn-ea"/>
                </a:rPr>
                <a:t>参加下届展会的意愿</a:t>
              </a:r>
              <a:endParaRPr lang="en-US" altLang="zh-CN"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163" name="文本框 162"/>
            <p:cNvSpPr txBox="1"/>
            <p:nvPr>
              <p:custDataLst>
                <p:tags r:id="rId65"/>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非常愿意</a:t>
              </a:r>
              <a:endParaRPr lang="zh-CN" altLang="en-US" sz="1400">
                <a:latin typeface="OPPOSans R" panose="00020600040101010101" charset="-122"/>
                <a:ea typeface="OPPOSans R" panose="00020600040101010101" charset="-122"/>
              </a:endParaRPr>
            </a:p>
          </p:txBody>
        </p:sp>
        <p:sp>
          <p:nvSpPr>
            <p:cNvPr id="164" name="文本框 163"/>
            <p:cNvSpPr txBox="1"/>
            <p:nvPr>
              <p:custDataLst>
                <p:tags r:id="rId66"/>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比较满意</a:t>
              </a:r>
              <a:endParaRPr lang="zh-CN" altLang="en-US" sz="1400">
                <a:latin typeface="OPPOSans R" panose="00020600040101010101" charset="-122"/>
                <a:ea typeface="OPPOSans R" panose="00020600040101010101" charset="-122"/>
              </a:endParaRPr>
            </a:p>
          </p:txBody>
        </p:sp>
        <p:sp>
          <p:nvSpPr>
            <p:cNvPr id="165" name="文本框 164"/>
            <p:cNvSpPr txBox="1"/>
            <p:nvPr>
              <p:custDataLst>
                <p:tags r:id="rId67"/>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一般</a:t>
              </a:r>
              <a:endParaRPr lang="zh-CN" altLang="en-US" sz="1400">
                <a:latin typeface="OPPOSans R" panose="00020600040101010101" charset="-122"/>
                <a:ea typeface="OPPOSans R" panose="00020600040101010101" charset="-122"/>
              </a:endParaRPr>
            </a:p>
          </p:txBody>
        </p:sp>
        <p:sp>
          <p:nvSpPr>
            <p:cNvPr id="166" name="文本框 165"/>
            <p:cNvSpPr txBox="1"/>
            <p:nvPr>
              <p:custDataLst>
                <p:tags r:id="rId68"/>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不满意</a:t>
              </a:r>
              <a:endParaRPr lang="zh-CN" altLang="en-US" sz="1400">
                <a:latin typeface="OPPOSans R" panose="00020600040101010101" charset="-122"/>
                <a:ea typeface="OPPOSans R" panose="00020600040101010101" charset="-122"/>
              </a:endParaRPr>
            </a:p>
          </p:txBody>
        </p:sp>
        <p:sp>
          <p:nvSpPr>
            <p:cNvPr id="168" name="矩形 167"/>
            <p:cNvSpPr/>
            <p:nvPr>
              <p:custDataLst>
                <p:tags r:id="rId69"/>
              </p:custDataLst>
            </p:nvPr>
          </p:nvSpPr>
          <p:spPr>
            <a:xfrm>
              <a:off x="2673" y="3624"/>
              <a:ext cx="283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69" name="矩形 168"/>
            <p:cNvSpPr/>
            <p:nvPr>
              <p:custDataLst>
                <p:tags r:id="rId70"/>
              </p:custDataLst>
            </p:nvPr>
          </p:nvSpPr>
          <p:spPr>
            <a:xfrm>
              <a:off x="2673" y="4160"/>
              <a:ext cx="1741"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70" name="矩形 169"/>
            <p:cNvSpPr/>
            <p:nvPr>
              <p:custDataLst>
                <p:tags r:id="rId71"/>
              </p:custDataLst>
            </p:nvPr>
          </p:nvSpPr>
          <p:spPr>
            <a:xfrm>
              <a:off x="2673" y="4687"/>
              <a:ext cx="116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71" name="矩形 170"/>
            <p:cNvSpPr/>
            <p:nvPr>
              <p:custDataLst>
                <p:tags r:id="rId72"/>
              </p:custDataLst>
            </p:nvPr>
          </p:nvSpPr>
          <p:spPr>
            <a:xfrm>
              <a:off x="2673" y="5223"/>
              <a:ext cx="47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73" name="文本框 172"/>
            <p:cNvSpPr txBox="1"/>
            <p:nvPr>
              <p:custDataLst>
                <p:tags r:id="rId73"/>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76%</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74" name="文本框 173"/>
            <p:cNvSpPr txBox="1"/>
            <p:nvPr>
              <p:custDataLst>
                <p:tags r:id="rId74"/>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14%</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75" name="文本框 174"/>
            <p:cNvSpPr txBox="1"/>
            <p:nvPr>
              <p:custDataLst>
                <p:tags r:id="rId75"/>
              </p:custDataLst>
            </p:nvPr>
          </p:nvSpPr>
          <p:spPr>
            <a:xfrm>
              <a:off x="2667" y="4693"/>
              <a:ext cx="1172"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76" name="文本框 175"/>
            <p:cNvSpPr txBox="1"/>
            <p:nvPr>
              <p:custDataLst>
                <p:tags r:id="rId76"/>
              </p:custDataLst>
            </p:nvPr>
          </p:nvSpPr>
          <p:spPr>
            <a:xfrm>
              <a:off x="2597" y="5196"/>
              <a:ext cx="904" cy="483"/>
            </a:xfrm>
            <a:prstGeom prst="rect">
              <a:avLst/>
            </a:prstGeom>
            <a:noFill/>
          </p:spPr>
          <p:txBody>
            <a:bodyPr wrap="square" rtlCol="0">
              <a:spAutoFit/>
            </a:bodyPr>
            <a:p>
              <a:pPr algn="l">
                <a:buClrTx/>
                <a:buSzTx/>
                <a:buFontTx/>
              </a:pPr>
              <a:r>
                <a:rPr lang="en-US" altLang="zh-CN" sz="1400" b="1">
                  <a:solidFill>
                    <a:schemeClr val="bg1"/>
                  </a:solidFill>
                  <a:latin typeface="Microsoft JhengHei UI" panose="020B0604030504040204" charset="-120"/>
                  <a:ea typeface="Microsoft JhengHei UI" panose="020B0604030504040204" charset="-120"/>
                </a:rPr>
                <a:t>2%</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178" name="组合 177"/>
          <p:cNvGrpSpPr/>
          <p:nvPr/>
        </p:nvGrpSpPr>
        <p:grpSpPr>
          <a:xfrm>
            <a:off x="8184515" y="4285615"/>
            <a:ext cx="2894330" cy="1762760"/>
            <a:chOff x="928" y="2933"/>
            <a:chExt cx="4558" cy="2776"/>
          </a:xfrm>
        </p:grpSpPr>
        <p:sp>
          <p:nvSpPr>
            <p:cNvPr id="179" name="文本框 178"/>
            <p:cNvSpPr txBox="1"/>
            <p:nvPr>
              <p:custDataLst>
                <p:tags r:id="rId77"/>
              </p:custDataLst>
            </p:nvPr>
          </p:nvSpPr>
          <p:spPr>
            <a:xfrm>
              <a:off x="952" y="2933"/>
              <a:ext cx="4534"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sym typeface="+mn-ea"/>
                </a:rPr>
                <a:t>接待买家采购需求匹配率</a:t>
              </a:r>
              <a:endParaRPr lang="en-US" altLang="zh-CN"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180" name="文本框 179"/>
            <p:cNvSpPr txBox="1"/>
            <p:nvPr>
              <p:custDataLst>
                <p:tags r:id="rId78"/>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完全匹配</a:t>
              </a:r>
              <a:endParaRPr lang="zh-CN" altLang="en-US" sz="1400">
                <a:latin typeface="OPPOSans R" panose="00020600040101010101" charset="-122"/>
                <a:ea typeface="OPPOSans R" panose="00020600040101010101" charset="-122"/>
              </a:endParaRPr>
            </a:p>
          </p:txBody>
        </p:sp>
        <p:sp>
          <p:nvSpPr>
            <p:cNvPr id="181" name="文本框 180"/>
            <p:cNvSpPr txBox="1"/>
            <p:nvPr>
              <p:custDataLst>
                <p:tags r:id="rId79"/>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大部分匹配</a:t>
              </a:r>
              <a:endParaRPr lang="zh-CN" altLang="en-US" sz="1400">
                <a:latin typeface="OPPOSans R" panose="00020600040101010101" charset="-122"/>
                <a:ea typeface="OPPOSans R" panose="00020600040101010101" charset="-122"/>
              </a:endParaRPr>
            </a:p>
          </p:txBody>
        </p:sp>
        <p:sp>
          <p:nvSpPr>
            <p:cNvPr id="182" name="文本框 181"/>
            <p:cNvSpPr txBox="1"/>
            <p:nvPr>
              <p:custDataLst>
                <p:tags r:id="rId80"/>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部分匹配</a:t>
              </a:r>
              <a:endParaRPr lang="zh-CN" altLang="en-US" sz="1400">
                <a:latin typeface="OPPOSans R" panose="00020600040101010101" charset="-122"/>
                <a:ea typeface="OPPOSans R" panose="00020600040101010101" charset="-122"/>
              </a:endParaRPr>
            </a:p>
          </p:txBody>
        </p:sp>
        <p:sp>
          <p:nvSpPr>
            <p:cNvPr id="183" name="文本框 182"/>
            <p:cNvSpPr txBox="1"/>
            <p:nvPr>
              <p:custDataLst>
                <p:tags r:id="rId81"/>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不匹配</a:t>
              </a:r>
              <a:endParaRPr lang="zh-CN" altLang="en-US" sz="1400">
                <a:latin typeface="OPPOSans R" panose="00020600040101010101" charset="-122"/>
                <a:ea typeface="OPPOSans R" panose="00020600040101010101" charset="-122"/>
              </a:endParaRPr>
            </a:p>
          </p:txBody>
        </p:sp>
        <p:sp>
          <p:nvSpPr>
            <p:cNvPr id="185" name="矩形 184"/>
            <p:cNvSpPr/>
            <p:nvPr>
              <p:custDataLst>
                <p:tags r:id="rId82"/>
              </p:custDataLst>
            </p:nvPr>
          </p:nvSpPr>
          <p:spPr>
            <a:xfrm>
              <a:off x="2673" y="3624"/>
              <a:ext cx="2713"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86" name="矩形 185"/>
            <p:cNvSpPr/>
            <p:nvPr>
              <p:custDataLst>
                <p:tags r:id="rId83"/>
              </p:custDataLst>
            </p:nvPr>
          </p:nvSpPr>
          <p:spPr>
            <a:xfrm>
              <a:off x="2673" y="4160"/>
              <a:ext cx="1165"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87" name="矩形 186"/>
            <p:cNvSpPr/>
            <p:nvPr>
              <p:custDataLst>
                <p:tags r:id="rId84"/>
              </p:custDataLst>
            </p:nvPr>
          </p:nvSpPr>
          <p:spPr>
            <a:xfrm>
              <a:off x="2673" y="4687"/>
              <a:ext cx="565"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88" name="矩形 187"/>
            <p:cNvSpPr/>
            <p:nvPr>
              <p:custDataLst>
                <p:tags r:id="rId85"/>
              </p:custDataLst>
            </p:nvPr>
          </p:nvSpPr>
          <p:spPr>
            <a:xfrm>
              <a:off x="2673" y="5223"/>
              <a:ext cx="41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90" name="文本框 189"/>
            <p:cNvSpPr txBox="1"/>
            <p:nvPr>
              <p:custDataLst>
                <p:tags r:id="rId86"/>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66%</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91" name="文本框 190"/>
            <p:cNvSpPr txBox="1"/>
            <p:nvPr>
              <p:custDataLst>
                <p:tags r:id="rId87"/>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24%</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92" name="文本框 191"/>
            <p:cNvSpPr txBox="1"/>
            <p:nvPr>
              <p:custDataLst>
                <p:tags r:id="rId88"/>
              </p:custDataLst>
            </p:nvPr>
          </p:nvSpPr>
          <p:spPr>
            <a:xfrm>
              <a:off x="2667" y="4693"/>
              <a:ext cx="1172"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93" name="文本框 192"/>
            <p:cNvSpPr txBox="1"/>
            <p:nvPr>
              <p:custDataLst>
                <p:tags r:id="rId89"/>
              </p:custDataLst>
            </p:nvPr>
          </p:nvSpPr>
          <p:spPr>
            <a:xfrm>
              <a:off x="2579" y="5226"/>
              <a:ext cx="848"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a:t>
              </a:r>
              <a:endParaRPr lang="en-US" altLang="zh-CN" sz="1000" b="1">
                <a:solidFill>
                  <a:schemeClr val="bg1"/>
                </a:solidFill>
                <a:latin typeface="Microsoft JhengHei UI" panose="020B0604030504040204" charset="-120"/>
                <a:ea typeface="Microsoft JhengHei UI" panose="020B0604030504040204" charset="-120"/>
              </a:endParaRPr>
            </a:p>
          </p:txBody>
        </p:sp>
      </p:grpSp>
      <p:sp>
        <p:nvSpPr>
          <p:cNvPr id="199" name="文本框 198"/>
          <p:cNvSpPr txBox="1"/>
          <p:nvPr/>
        </p:nvSpPr>
        <p:spPr>
          <a:xfrm>
            <a:off x="601142" y="765502"/>
            <a:ext cx="6488243" cy="583565"/>
          </a:xfrm>
          <a:prstGeom prst="rect">
            <a:avLst/>
          </a:prstGeom>
          <a:noFill/>
        </p:spPr>
        <p:txBody>
          <a:bodyPr wrap="square" rtlCol="0">
            <a:spAutoFit/>
          </a:bodyPr>
          <a:p>
            <a:pPr algn="l">
              <a:buClrTx/>
              <a:buSzTx/>
              <a:buNone/>
            </a:pPr>
            <a:r>
              <a:rPr kumimoji="1" lang="zh-CN" sz="3200" b="1" dirty="0">
                <a:solidFill>
                  <a:srgbClr val="FF8006"/>
                </a:solidFill>
                <a:latin typeface="OPPOSans B" panose="00020600040101010101" charset="-122"/>
                <a:ea typeface="OPPOSans B" panose="00020600040101010101" charset="-122"/>
              </a:rPr>
              <a:t>展商分析</a:t>
            </a:r>
            <a:endParaRPr kumimoji="1" lang="zh-CN" sz="3200" b="1" dirty="0">
              <a:solidFill>
                <a:srgbClr val="FF8006"/>
              </a:solidFill>
              <a:latin typeface="OPPOSans B" panose="00020600040101010101" charset="-122"/>
              <a:ea typeface="OPPOSans B" panose="0002060004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731952" y="561667"/>
            <a:ext cx="6488243" cy="583565"/>
          </a:xfrm>
          <a:prstGeom prst="rect">
            <a:avLst/>
          </a:prstGeom>
          <a:noFill/>
        </p:spPr>
        <p:txBody>
          <a:bodyPr wrap="square" rtlCol="0">
            <a:spAutoFit/>
          </a:bodyPr>
          <a:lstStyle/>
          <a:p>
            <a:r>
              <a:rPr kumimoji="1" lang="zh-CN" sz="3200" b="1" dirty="0">
                <a:solidFill>
                  <a:srgbClr val="FF8006"/>
                </a:solidFill>
                <a:latin typeface="OPPOSans B" panose="00020600040101010101" charset="-122"/>
                <a:ea typeface="OPPOSans B" panose="00020600040101010101" charset="-122"/>
              </a:rPr>
              <a:t>听展商说</a:t>
            </a:r>
            <a:endParaRPr kumimoji="1" lang="zh-CN" altLang="en-US" sz="4000" b="1" dirty="0">
              <a:solidFill>
                <a:srgbClr val="FF860F"/>
              </a:solidFill>
              <a:latin typeface="Microsoft YaHei UI" panose="020B0503020204020204" pitchFamily="34" charset="-122"/>
              <a:ea typeface="Microsoft YaHei UI" panose="020B0503020204020204" pitchFamily="34" charset="-122"/>
            </a:endParaRPr>
          </a:p>
        </p:txBody>
      </p:sp>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pic>
        <p:nvPicPr>
          <p:cNvPr id="20" name="图片 1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grpSp>
        <p:nvGrpSpPr>
          <p:cNvPr id="9" name="组合 8"/>
          <p:cNvGrpSpPr/>
          <p:nvPr>
            <p:custDataLst>
              <p:tags r:id="rId3"/>
            </p:custDataLst>
          </p:nvPr>
        </p:nvGrpSpPr>
        <p:grpSpPr>
          <a:xfrm>
            <a:off x="732155" y="4672330"/>
            <a:ext cx="7933055" cy="1146175"/>
            <a:chOff x="954" y="2504"/>
            <a:chExt cx="12493" cy="1805"/>
          </a:xfrm>
        </p:grpSpPr>
        <p:sp>
          <p:nvSpPr>
            <p:cNvPr id="4" name="圆角矩形标注 3"/>
            <p:cNvSpPr/>
            <p:nvPr>
              <p:custDataLst>
                <p:tags r:id="rId4"/>
              </p:custDataLst>
            </p:nvPr>
          </p:nvSpPr>
          <p:spPr>
            <a:xfrm rot="16200000">
              <a:off x="6298" y="-2840"/>
              <a:ext cx="1805" cy="12493"/>
            </a:xfrm>
            <a:prstGeom prst="wedgeRoundRectCallout">
              <a:avLst>
                <a:gd name="adj1" fmla="val -17756"/>
                <a:gd name="adj2" fmla="val 53337"/>
                <a:gd name="adj3" fmla="val 16667"/>
              </a:avLst>
            </a:prstGeom>
            <a:solidFill>
              <a:schemeClr val="bg1"/>
            </a:solidFill>
            <a:ln>
              <a:solidFill>
                <a:srgbClr val="FF830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5"/>
              </p:custDataLst>
            </p:nvPr>
          </p:nvSpPr>
          <p:spPr>
            <a:xfrm>
              <a:off x="1068" y="2540"/>
              <a:ext cx="12212" cy="1697"/>
            </a:xfrm>
            <a:prstGeom prst="rect">
              <a:avLst/>
            </a:prstGeom>
          </p:spPr>
          <p:txBody>
            <a:bodyPr>
              <a:noAutofit/>
              <a:extLst>
                <a:ext uri="{4A0BC546-FE56-4ADE-93B0-CB8AF2F6F144}">
                  <wpsdc:textFrameExt xmlns:wpsdc="http://www.wps.cn/officeDocument/2022/drawingmlCustomData" type="text"/>
                </a:ext>
              </a:extLst>
            </a:bodyPr>
            <a:p>
              <a:pPr marL="285750" indent="-285750" algn="l">
                <a:lnSpc>
                  <a:spcPct val="150000"/>
                </a:lnSpc>
                <a:buClrTx/>
                <a:buSzTx/>
                <a:buFont typeface="Wingdings" panose="05000000000000000000" charset="0"/>
                <a:buChar char="n"/>
              </a:pPr>
              <a:r>
                <a:rPr lang="zh-CN" sz="1600" b="1" dirty="0">
                  <a:solidFill>
                    <a:srgbClr val="FF8006"/>
                  </a:solidFill>
                  <a:latin typeface="微软雅黑" panose="020B0503020204020204" charset="-122"/>
                  <a:ea typeface="微软雅黑" panose="020B0503020204020204" charset="-122"/>
                  <a:cs typeface="微软雅黑" panose="020B0503020204020204" charset="-122"/>
                  <a:sym typeface="+mn-ea"/>
                </a:rPr>
                <a:t>温州市梵特日用品有限公司</a:t>
              </a:r>
              <a:endParaRPr lang="zh-CN" sz="1600" b="1" dirty="0">
                <a:solidFill>
                  <a:srgbClr val="FF8006"/>
                </a:solidFill>
                <a:latin typeface="微软雅黑" panose="020B0503020204020204" charset="-122"/>
                <a:ea typeface="微软雅黑" panose="020B0503020204020204" charset="-122"/>
                <a:cs typeface="微软雅黑" panose="020B0503020204020204" charset="-122"/>
                <a:sym typeface="+mn-ea"/>
              </a:endParaRPr>
            </a:p>
            <a:p>
              <a:pPr indent="0" algn="just">
                <a:lnSpc>
                  <a:spcPct val="150000"/>
                </a:lnSpc>
                <a:buClrTx/>
                <a:buSzTx/>
                <a:buFont typeface="Wingdings" panose="05000000000000000000" charset="0"/>
                <a:buNone/>
              </a:pPr>
              <a:r>
                <a:rPr lang="zh-CN" altLang="en-US" sz="1200" dirty="0">
                  <a:latin typeface="OPPOSans M" panose="00020600040101010101" charset="-122"/>
                  <a:ea typeface="OPPOSans M" panose="00020600040101010101" charset="-122"/>
                  <a:cs typeface="OPPOSans M" panose="00020600040101010101" charset="-122"/>
                  <a:sym typeface="+mn-ea"/>
                </a:rPr>
                <a:t>首次越南参展，展会效果很好，人流量大。两天接待40、50家专业买家，意向客户多，现场有两家客户下订单！目前还是比较关注东南亚市场，下次还会继续来越南！</a:t>
              </a:r>
              <a:endParaRPr lang="zh-CN" altLang="en-US" sz="1200" dirty="0">
                <a:latin typeface="OPPOSans M" panose="00020600040101010101" charset="-122"/>
                <a:ea typeface="OPPOSans M" panose="00020600040101010101" charset="-122"/>
                <a:cs typeface="OPPOSans M" panose="00020600040101010101" charset="-122"/>
                <a:sym typeface="+mn-ea"/>
              </a:endParaRPr>
            </a:p>
          </p:txBody>
        </p:sp>
      </p:grpSp>
      <p:grpSp>
        <p:nvGrpSpPr>
          <p:cNvPr id="30" name="组合 29"/>
          <p:cNvGrpSpPr/>
          <p:nvPr>
            <p:custDataLst>
              <p:tags r:id="rId6"/>
            </p:custDataLst>
          </p:nvPr>
        </p:nvGrpSpPr>
        <p:grpSpPr>
          <a:xfrm>
            <a:off x="732155" y="1503045"/>
            <a:ext cx="7933055" cy="1146175"/>
            <a:chOff x="954" y="2504"/>
            <a:chExt cx="12493" cy="1805"/>
          </a:xfrm>
        </p:grpSpPr>
        <p:sp>
          <p:nvSpPr>
            <p:cNvPr id="32" name="圆角矩形标注 31"/>
            <p:cNvSpPr/>
            <p:nvPr>
              <p:custDataLst>
                <p:tags r:id="rId7"/>
              </p:custDataLst>
            </p:nvPr>
          </p:nvSpPr>
          <p:spPr>
            <a:xfrm rot="16200000">
              <a:off x="6298" y="-2840"/>
              <a:ext cx="1805" cy="12493"/>
            </a:xfrm>
            <a:prstGeom prst="wedgeRoundRectCallout">
              <a:avLst>
                <a:gd name="adj1" fmla="val -17756"/>
                <a:gd name="adj2" fmla="val 53337"/>
                <a:gd name="adj3" fmla="val 16667"/>
              </a:avLst>
            </a:prstGeom>
            <a:solidFill>
              <a:schemeClr val="bg1"/>
            </a:solidFill>
            <a:ln>
              <a:solidFill>
                <a:srgbClr val="FF830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custDataLst>
                <p:tags r:id="rId8"/>
              </p:custDataLst>
            </p:nvPr>
          </p:nvSpPr>
          <p:spPr>
            <a:xfrm>
              <a:off x="1068" y="2540"/>
              <a:ext cx="11263" cy="1697"/>
            </a:xfrm>
            <a:prstGeom prst="rect">
              <a:avLst/>
            </a:prstGeom>
          </p:spPr>
          <p:txBody>
            <a:bodyPr>
              <a:noAutofit/>
              <a:extLst>
                <a:ext uri="{4A0BC546-FE56-4ADE-93B0-CB8AF2F6F144}">
                  <wpsdc:textFrameExt xmlns:wpsdc="http://www.wps.cn/officeDocument/2022/drawingmlCustomData" type="text"/>
                </a:ext>
              </a:extLst>
            </a:bodyPr>
            <a:p>
              <a:pPr marL="285750" indent="-285750" algn="l">
                <a:lnSpc>
                  <a:spcPct val="150000"/>
                </a:lnSpc>
                <a:buClrTx/>
                <a:buSzTx/>
                <a:buFont typeface="Wingdings" panose="05000000000000000000" charset="0"/>
                <a:buChar char="n"/>
              </a:pPr>
              <a:r>
                <a:rPr lang="zh-CN" sz="1600" b="1" dirty="0">
                  <a:solidFill>
                    <a:srgbClr val="FF8006"/>
                  </a:solidFill>
                  <a:latin typeface="微软雅黑" panose="020B0503020204020204" charset="-122"/>
                  <a:ea typeface="微软雅黑" panose="020B0503020204020204" charset="-122"/>
                  <a:cs typeface="微软雅黑" panose="020B0503020204020204" charset="-122"/>
                  <a:sym typeface="+mn-ea"/>
                </a:rPr>
                <a:t>佛山和至无纺布有限公司</a:t>
              </a:r>
              <a:endParaRPr sz="1600" b="1" dirty="0">
                <a:solidFill>
                  <a:srgbClr val="FF8006"/>
                </a:solidFill>
                <a:latin typeface="微软雅黑" panose="020B0503020204020204" charset="-122"/>
                <a:ea typeface="微软雅黑" panose="020B0503020204020204" charset="-122"/>
                <a:cs typeface="微软雅黑" panose="020B0503020204020204" charset="-122"/>
              </a:endParaRPr>
            </a:p>
            <a:p>
              <a:pPr indent="0" algn="just">
                <a:lnSpc>
                  <a:spcPct val="150000"/>
                </a:lnSpc>
                <a:buClrTx/>
                <a:buSzTx/>
                <a:buFont typeface="Wingdings" panose="05000000000000000000" charset="0"/>
                <a:buNone/>
              </a:pPr>
              <a:r>
                <a:rPr sz="1200" dirty="0">
                  <a:latin typeface="OPPOSans M" panose="00020600040101010101" charset="-122"/>
                  <a:ea typeface="OPPOSans M" panose="00020600040101010101" charset="-122"/>
                  <a:cs typeface="OPPOSans M" panose="00020600040101010101" charset="-122"/>
                  <a:sym typeface="+mn-ea"/>
                </a:rPr>
                <a:t>越南市场充满活力，属于高速发展的市场。日均接待20、30+客户，有跟进价值的客户很多，大的B端客户日均十几个。越南整个市场非常好，还会继续来，接下来即将出海迪拜和日本</a:t>
              </a:r>
              <a:r>
                <a:rPr lang="zh-CN" sz="1200" dirty="0">
                  <a:latin typeface="OPPOSans M" panose="00020600040101010101" charset="-122"/>
                  <a:ea typeface="OPPOSans M" panose="00020600040101010101" charset="-122"/>
                  <a:cs typeface="OPPOSans M" panose="00020600040101010101" charset="-122"/>
                  <a:sym typeface="+mn-ea"/>
                </a:rPr>
                <a:t>！</a:t>
              </a:r>
              <a:endParaRPr lang="zh-CN" sz="1200" dirty="0">
                <a:latin typeface="OPPOSans M" panose="00020600040101010101" charset="-122"/>
                <a:ea typeface="OPPOSans M" panose="00020600040101010101" charset="-122"/>
                <a:cs typeface="OPPOSans M" panose="00020600040101010101" charset="-122"/>
                <a:sym typeface="+mn-ea"/>
              </a:endParaRPr>
            </a:p>
          </p:txBody>
        </p:sp>
      </p:grpSp>
      <p:grpSp>
        <p:nvGrpSpPr>
          <p:cNvPr id="34" name="组合 33"/>
          <p:cNvGrpSpPr/>
          <p:nvPr>
            <p:custDataLst>
              <p:tags r:id="rId9"/>
            </p:custDataLst>
          </p:nvPr>
        </p:nvGrpSpPr>
        <p:grpSpPr>
          <a:xfrm>
            <a:off x="3162300" y="3006725"/>
            <a:ext cx="7933055" cy="1146175"/>
            <a:chOff x="4895" y="2313"/>
            <a:chExt cx="12493" cy="1805"/>
          </a:xfrm>
        </p:grpSpPr>
        <p:sp>
          <p:nvSpPr>
            <p:cNvPr id="36" name="圆角矩形标注 35"/>
            <p:cNvSpPr/>
            <p:nvPr>
              <p:custDataLst>
                <p:tags r:id="rId10"/>
              </p:custDataLst>
            </p:nvPr>
          </p:nvSpPr>
          <p:spPr>
            <a:xfrm rot="5400000" flipH="1">
              <a:off x="10239" y="-3031"/>
              <a:ext cx="1805" cy="12493"/>
            </a:xfrm>
            <a:prstGeom prst="wedgeRoundRectCallout">
              <a:avLst>
                <a:gd name="adj1" fmla="val -17756"/>
                <a:gd name="adj2" fmla="val 53337"/>
                <a:gd name="adj3" fmla="val 16667"/>
              </a:avLst>
            </a:prstGeom>
            <a:solidFill>
              <a:schemeClr val="bg1"/>
            </a:solidFill>
            <a:ln>
              <a:solidFill>
                <a:srgbClr val="FF830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文本框 36"/>
            <p:cNvSpPr txBox="1"/>
            <p:nvPr>
              <p:custDataLst>
                <p:tags r:id="rId11"/>
              </p:custDataLst>
            </p:nvPr>
          </p:nvSpPr>
          <p:spPr>
            <a:xfrm>
              <a:off x="5093" y="2367"/>
              <a:ext cx="12028" cy="1697"/>
            </a:xfrm>
            <a:prstGeom prst="rect">
              <a:avLst/>
            </a:prstGeom>
          </p:spPr>
          <p:txBody>
            <a:bodyPr>
              <a:noAutofit/>
              <a:extLst>
                <a:ext uri="{4A0BC546-FE56-4ADE-93B0-CB8AF2F6F144}">
                  <wpsdc:textFrameExt xmlns:wpsdc="http://www.wps.cn/officeDocument/2022/drawingmlCustomData" type="text"/>
                </a:ext>
              </a:extLst>
            </a:bodyPr>
            <a:p>
              <a:pPr marL="285750" indent="-285750" algn="l">
                <a:lnSpc>
                  <a:spcPct val="150000"/>
                </a:lnSpc>
                <a:buClrTx/>
                <a:buSzTx/>
                <a:buFont typeface="Wingdings" panose="05000000000000000000" charset="0"/>
                <a:buChar char="n"/>
              </a:pPr>
              <a:r>
                <a:rPr lang="zh-CN" sz="1600" b="1" dirty="0">
                  <a:solidFill>
                    <a:srgbClr val="FF8006"/>
                  </a:solidFill>
                  <a:latin typeface="微软雅黑" panose="020B0503020204020204" charset="-122"/>
                  <a:ea typeface="微软雅黑" panose="020B0503020204020204" charset="-122"/>
                  <a:cs typeface="微软雅黑" panose="020B0503020204020204" charset="-122"/>
                  <a:sym typeface="+mn-ea"/>
                </a:rPr>
                <a:t>浙江佳康不锈钢制品有限公司</a:t>
              </a:r>
              <a:endParaRPr lang="zh-CN" sz="1600" b="1" dirty="0">
                <a:solidFill>
                  <a:srgbClr val="FF8006"/>
                </a:solidFill>
                <a:latin typeface="微软雅黑" panose="020B0503020204020204" charset="-122"/>
                <a:ea typeface="微软雅黑" panose="020B0503020204020204" charset="-122"/>
                <a:cs typeface="微软雅黑" panose="020B0503020204020204" charset="-122"/>
                <a:sym typeface="+mn-ea"/>
              </a:endParaRPr>
            </a:p>
            <a:p>
              <a:pPr indent="0" algn="l">
                <a:lnSpc>
                  <a:spcPct val="150000"/>
                </a:lnSpc>
                <a:buClrTx/>
                <a:buSzTx/>
                <a:buFont typeface="Wingdings" panose="05000000000000000000" charset="0"/>
                <a:buNone/>
              </a:pPr>
              <a:r>
                <a:rPr lang="zh-CN" sz="1200" dirty="0">
                  <a:latin typeface="OPPOSans M" panose="00020600040101010101" charset="-122"/>
                  <a:ea typeface="OPPOSans M" panose="00020600040101010101" charset="-122"/>
                  <a:cs typeface="OPPOSans M" panose="00020600040101010101" charset="-122"/>
                  <a:sym typeface="+mn-ea"/>
                </a:rPr>
                <a:t>公司已有</a:t>
              </a:r>
              <a:r>
                <a:rPr lang="en-US" altLang="zh-CN" sz="1200" dirty="0">
                  <a:latin typeface="OPPOSans M" panose="00020600040101010101" charset="-122"/>
                  <a:ea typeface="OPPOSans M" panose="00020600040101010101" charset="-122"/>
                  <a:cs typeface="OPPOSans M" panose="00020600040101010101" charset="-122"/>
                  <a:sym typeface="+mn-ea"/>
                </a:rPr>
                <a:t>21</a:t>
              </a:r>
              <a:r>
                <a:rPr lang="zh-CN" altLang="en-US" sz="1200" dirty="0">
                  <a:latin typeface="OPPOSans M" panose="00020600040101010101" charset="-122"/>
                  <a:ea typeface="OPPOSans M" panose="00020600040101010101" charset="-122"/>
                  <a:cs typeface="OPPOSans M" panose="00020600040101010101" charset="-122"/>
                  <a:sym typeface="+mn-ea"/>
                </a:rPr>
                <a:t>年历史，之前有去迪拜、印尼、墨西哥、巴西参展。首次越南参展，展会客流量大，买家质量高。两天对接</a:t>
              </a:r>
              <a:r>
                <a:rPr lang="en-US" altLang="zh-CN" sz="1200" dirty="0">
                  <a:latin typeface="OPPOSans M" panose="00020600040101010101" charset="-122"/>
                  <a:ea typeface="OPPOSans M" panose="00020600040101010101" charset="-122"/>
                  <a:cs typeface="OPPOSans M" panose="00020600040101010101" charset="-122"/>
                  <a:sym typeface="+mn-ea"/>
                </a:rPr>
                <a:t>30+</a:t>
              </a:r>
              <a:r>
                <a:rPr lang="zh-CN" altLang="en-US" sz="1200" dirty="0">
                  <a:latin typeface="OPPOSans M" panose="00020600040101010101" charset="-122"/>
                  <a:ea typeface="OPPOSans M" panose="00020600040101010101" charset="-122"/>
                  <a:cs typeface="OPPOSans M" panose="00020600040101010101" charset="-122"/>
                  <a:sym typeface="+mn-ea"/>
                </a:rPr>
                <a:t>精准专业买家，东南亚市场潜力大，值得深耕！</a:t>
              </a:r>
              <a:endParaRPr lang="zh-CN" altLang="en-US" sz="1200" dirty="0">
                <a:latin typeface="OPPOSans M" panose="00020600040101010101" charset="-122"/>
                <a:ea typeface="OPPOSans M" panose="00020600040101010101" charset="-122"/>
                <a:cs typeface="OPPOSans M" panose="00020600040101010101" charset="-122"/>
                <a:sym typeface="+mn-ea"/>
              </a:endParaRPr>
            </a:p>
          </p:txBody>
        </p:sp>
      </p:grpSp>
      <p:pic>
        <p:nvPicPr>
          <p:cNvPr id="2" name="图片 1"/>
          <p:cNvPicPr>
            <a:picLocks noChangeAspect="1"/>
          </p:cNvPicPr>
          <p:nvPr>
            <p:custDataLst>
              <p:tags r:id="rId12"/>
            </p:custDataLst>
          </p:nvPr>
        </p:nvPicPr>
        <p:blipFill>
          <a:blip r:embed="rId13"/>
          <a:stretch>
            <a:fillRect/>
          </a:stretch>
        </p:blipFill>
        <p:spPr>
          <a:xfrm>
            <a:off x="7944485" y="1758950"/>
            <a:ext cx="614680" cy="610870"/>
          </a:xfrm>
          <a:prstGeom prst="rect">
            <a:avLst/>
          </a:prstGeom>
        </p:spPr>
      </p:pic>
      <p:pic>
        <p:nvPicPr>
          <p:cNvPr id="115" name="图片 114"/>
          <p:cNvPicPr/>
          <p:nvPr>
            <p:custDataLst>
              <p:tags r:id="rId14"/>
            </p:custDataLst>
          </p:nvPr>
        </p:nvPicPr>
        <p:blipFill>
          <a:blip r:embed="rId15"/>
          <a:stretch>
            <a:fillRect/>
          </a:stretch>
        </p:blipFill>
        <p:spPr>
          <a:xfrm>
            <a:off x="9065895" y="1407795"/>
            <a:ext cx="2155190" cy="1313180"/>
          </a:xfrm>
          <a:prstGeom prst="rect">
            <a:avLst/>
          </a:prstGeom>
          <a:noFill/>
          <a:ln w="9525">
            <a:noFill/>
          </a:ln>
          <a:effectLst>
            <a:outerShdw blurRad="50800" dist="38100" dir="2700000" algn="tl" rotWithShape="0">
              <a:prstClr val="black">
                <a:alpha val="40000"/>
              </a:prstClr>
            </a:outerShdw>
          </a:effectLst>
        </p:spPr>
      </p:pic>
      <p:pic>
        <p:nvPicPr>
          <p:cNvPr id="116" name="图片 115"/>
          <p:cNvPicPr/>
          <p:nvPr/>
        </p:nvPicPr>
        <p:blipFill>
          <a:blip r:embed="rId16"/>
          <a:stretch>
            <a:fillRect/>
          </a:stretch>
        </p:blipFill>
        <p:spPr>
          <a:xfrm>
            <a:off x="732155" y="2942590"/>
            <a:ext cx="2155190" cy="1329690"/>
          </a:xfrm>
          <a:prstGeom prst="rect">
            <a:avLst/>
          </a:prstGeom>
          <a:noFill/>
          <a:ln w="9525">
            <a:noFill/>
          </a:ln>
          <a:effectLst>
            <a:outerShdw blurRad="50800" dist="38100" dir="2700000" algn="tl" rotWithShape="0">
              <a:prstClr val="black">
                <a:alpha val="40000"/>
              </a:prstClr>
            </a:outerShdw>
          </a:effectLst>
        </p:spPr>
      </p:pic>
      <p:pic>
        <p:nvPicPr>
          <p:cNvPr id="5" name="图片 4"/>
          <p:cNvPicPr>
            <a:picLocks noChangeAspect="1"/>
          </p:cNvPicPr>
          <p:nvPr/>
        </p:nvPicPr>
        <p:blipFill>
          <a:blip r:embed="rId17"/>
          <a:srcRect l="3365" t="5303" r="3553" b="6441"/>
          <a:stretch>
            <a:fillRect/>
          </a:stretch>
        </p:blipFill>
        <p:spPr>
          <a:xfrm>
            <a:off x="9065260" y="4510405"/>
            <a:ext cx="2155825" cy="1313815"/>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1365" cy="6858635"/>
          </a:xfrm>
          <a:prstGeom prst="rect">
            <a:avLst/>
          </a:prstGeom>
        </p:spPr>
      </p:pic>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Lst>
          </a:blip>
          <a:srcRect l="63133"/>
          <a:stretch>
            <a:fillRect/>
          </a:stretch>
        </p:blipFill>
        <p:spPr>
          <a:xfrm>
            <a:off x="-1" y="554798"/>
            <a:ext cx="4388371" cy="6020199"/>
          </a:xfrm>
          <a:prstGeom prst="rect">
            <a:avLst/>
          </a:prstGeom>
        </p:spPr>
      </p:pic>
      <p:sp>
        <p:nvSpPr>
          <p:cNvPr id="7" name="文本框 6"/>
          <p:cNvSpPr txBox="1"/>
          <p:nvPr/>
        </p:nvSpPr>
        <p:spPr>
          <a:xfrm>
            <a:off x="1230630" y="1884045"/>
            <a:ext cx="3730625" cy="3169285"/>
          </a:xfrm>
          <a:prstGeom prst="rect">
            <a:avLst/>
          </a:prstGeom>
          <a:noFill/>
        </p:spPr>
        <p:txBody>
          <a:bodyPr wrap="square">
            <a:spAutoFit/>
          </a:bodyPr>
          <a:lstStyle/>
          <a:p>
            <a:r>
              <a:rPr kumimoji="1" lang="en-US" altLang="zh-CN" sz="20000" b="1" i="1" dirty="0">
                <a:solidFill>
                  <a:schemeClr val="bg1"/>
                </a:solidFill>
                <a:latin typeface="等线" panose="02010600030101010101" charset="-122"/>
                <a:ea typeface="等线" panose="02010600030101010101" charset="-122"/>
              </a:rPr>
              <a:t>04</a:t>
            </a:r>
            <a:endParaRPr kumimoji="1" lang="zh-CN" altLang="en-US" sz="20000" b="1" dirty="0">
              <a:solidFill>
                <a:schemeClr val="bg1"/>
              </a:solidFill>
              <a:latin typeface="Microsoft YaHei UI" panose="020B0503020204020204" pitchFamily="34" charset="-122"/>
              <a:ea typeface="Microsoft YaHei UI" panose="020B0503020204020204" pitchFamily="34" charset="-122"/>
            </a:endParaRPr>
          </a:p>
        </p:txBody>
      </p:sp>
      <p:sp>
        <p:nvSpPr>
          <p:cNvPr id="8" name="文本框 7"/>
          <p:cNvSpPr txBox="1"/>
          <p:nvPr/>
        </p:nvSpPr>
        <p:spPr>
          <a:xfrm>
            <a:off x="4877435" y="2418715"/>
            <a:ext cx="5117465" cy="1876425"/>
          </a:xfrm>
          <a:prstGeom prst="rect">
            <a:avLst/>
          </a:prstGeom>
          <a:noFill/>
        </p:spPr>
        <p:txBody>
          <a:bodyPr wrap="square" rtlCol="0">
            <a:spAutoFit/>
          </a:bodyPr>
          <a:lstStyle/>
          <a:p>
            <a:r>
              <a:rPr kumimoji="1" lang="zh-CN" altLang="en-US" sz="8000" b="1" dirty="0">
                <a:ln>
                  <a:noFill/>
                </a:ln>
                <a:solidFill>
                  <a:schemeClr val="bg1"/>
                </a:solidFill>
                <a:latin typeface="Microsoft YaHei UI" panose="020B0503020204020204" pitchFamily="34" charset="-122"/>
                <a:ea typeface="Microsoft YaHei UI" panose="020B0503020204020204" pitchFamily="34" charset="-122"/>
              </a:rPr>
              <a:t>买家分析</a:t>
            </a:r>
            <a:endParaRPr kumimoji="1" lang="zh-CN" altLang="en-US" sz="8000" b="1" dirty="0">
              <a:ln>
                <a:noFill/>
              </a:ln>
              <a:solidFill>
                <a:schemeClr val="bg1"/>
              </a:solidFill>
              <a:latin typeface="Microsoft YaHei UI" panose="020B0503020204020204" pitchFamily="34" charset="-122"/>
              <a:ea typeface="Microsoft YaHei UI" panose="020B0503020204020204" pitchFamily="34" charset="-122"/>
            </a:endParaRPr>
          </a:p>
          <a:p>
            <a:r>
              <a:rPr kumimoji="1" sz="3600" b="1" dirty="0">
                <a:ln>
                  <a:noFill/>
                </a:ln>
                <a:solidFill>
                  <a:schemeClr val="bg1"/>
                </a:solidFill>
                <a:latin typeface="Microsoft YaHei UI" panose="020B0503020204020204" pitchFamily="34" charset="-122"/>
                <a:ea typeface="Microsoft YaHei UI" panose="020B0503020204020204" pitchFamily="34" charset="-122"/>
              </a:rPr>
              <a:t>Buyer </a:t>
            </a:r>
            <a:r>
              <a:rPr kumimoji="1" lang="en-US" sz="3600" b="1" dirty="0">
                <a:ln>
                  <a:noFill/>
                </a:ln>
                <a:solidFill>
                  <a:schemeClr val="bg1"/>
                </a:solidFill>
                <a:latin typeface="Microsoft YaHei UI" panose="020B0503020204020204" pitchFamily="34" charset="-122"/>
                <a:ea typeface="Microsoft YaHei UI" panose="020B0503020204020204" pitchFamily="34" charset="-122"/>
              </a:rPr>
              <a:t>A</a:t>
            </a:r>
            <a:r>
              <a:rPr kumimoji="1" sz="3600" b="1" dirty="0">
                <a:ln>
                  <a:noFill/>
                </a:ln>
                <a:solidFill>
                  <a:schemeClr val="bg1"/>
                </a:solidFill>
                <a:latin typeface="Microsoft YaHei UI" panose="020B0503020204020204" pitchFamily="34" charset="-122"/>
                <a:ea typeface="Microsoft YaHei UI" panose="020B0503020204020204" pitchFamily="34" charset="-122"/>
              </a:rPr>
              <a:t>nalysis</a:t>
            </a:r>
            <a:endParaRPr kumimoji="1" sz="3600" b="1" dirty="0">
              <a:ln>
                <a:noFill/>
              </a:ln>
              <a:solidFill>
                <a:schemeClr val="bg1"/>
              </a:solidFill>
              <a:latin typeface="Microsoft YaHei UI" panose="020B0503020204020204" pitchFamily="34" charset="-122"/>
              <a:ea typeface="Microsoft YaHei UI" panose="020B0503020204020204" pitchFamily="34" charset="-122"/>
            </a:endParaRPr>
          </a:p>
        </p:txBody>
      </p:sp>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sp>
        <p:nvSpPr>
          <p:cNvPr id="5" name="文本框 4"/>
          <p:cNvSpPr txBox="1"/>
          <p:nvPr>
            <p:custDataLst>
              <p:tags r:id="rId4"/>
            </p:custDataLst>
          </p:nvPr>
        </p:nvSpPr>
        <p:spPr>
          <a:xfrm>
            <a:off x="-635" y="6111240"/>
            <a:ext cx="12192000" cy="368300"/>
          </a:xfrm>
          <a:prstGeom prst="rect">
            <a:avLst/>
          </a:prstGeom>
          <a:noFill/>
        </p:spPr>
        <p:txBody>
          <a:bodyPr wrap="square">
            <a:spAutoFit/>
          </a:bodyPr>
          <a:p>
            <a:pPr algn="ctr"/>
            <a:r>
              <a:rPr kumimoji="1" dirty="0">
                <a:solidFill>
                  <a:schemeClr val="bg1"/>
                </a:solidFill>
                <a:latin typeface="Microsoft YaHei UI" panose="020B0503020204020204" pitchFamily="34" charset="-122"/>
                <a:ea typeface="Microsoft YaHei UI" panose="020B0503020204020204" pitchFamily="34" charset="-122"/>
                <a:sym typeface="+mn-ea"/>
              </a:rPr>
              <a:t>www.homelifexpo.com</a:t>
            </a:r>
            <a:endParaRPr kumimoji="1" lang="en-GB" altLang="zh-CN" dirty="0">
              <a:solidFill>
                <a:schemeClr val="bg1"/>
              </a:solidFill>
              <a:latin typeface="Microsoft YaHei UI" panose="020B0503020204020204" pitchFamily="34" charset="-122"/>
              <a:ea typeface="Microsoft YaHei UI" panose="020B0503020204020204" pitchFamily="34" charset="-122"/>
            </a:endParaRPr>
          </a:p>
        </p:txBody>
      </p:sp>
      <p:pic>
        <p:nvPicPr>
          <p:cNvPr id="10" name="图片 9" descr="HOMELIFE (4)"/>
          <p:cNvPicPr>
            <a:picLocks noChangeAspect="1"/>
          </p:cNvPicPr>
          <p:nvPr/>
        </p:nvPicPr>
        <p:blipFill>
          <a:blip r:embed="rId5"/>
          <a:stretch>
            <a:fillRect/>
          </a:stretch>
        </p:blipFill>
        <p:spPr>
          <a:xfrm>
            <a:off x="341630" y="409575"/>
            <a:ext cx="2246630" cy="449580"/>
          </a:xfrm>
          <a:prstGeom prst="rect">
            <a:avLst/>
          </a:prstGeom>
        </p:spPr>
      </p:pic>
      <p:pic>
        <p:nvPicPr>
          <p:cNvPr id="9" name="图片 8" descr="qrcode_for_gh_d91195f3dbb7_258"/>
          <p:cNvPicPr>
            <a:picLocks noChangeAspect="1"/>
          </p:cNvPicPr>
          <p:nvPr/>
        </p:nvPicPr>
        <p:blipFill>
          <a:blip r:embed="rId6"/>
          <a:stretch>
            <a:fillRect/>
          </a:stretch>
        </p:blipFill>
        <p:spPr>
          <a:xfrm>
            <a:off x="10846435" y="295910"/>
            <a:ext cx="1056005" cy="10560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7" name="文本框 6"/>
          <p:cNvSpPr txBox="1"/>
          <p:nvPr/>
        </p:nvSpPr>
        <p:spPr>
          <a:xfrm>
            <a:off x="617855" y="661670"/>
            <a:ext cx="8168640" cy="1378585"/>
          </a:xfrm>
          <a:prstGeom prst="rect">
            <a:avLst/>
          </a:prstGeom>
          <a:noFill/>
        </p:spPr>
        <p:txBody>
          <a:bodyPr wrap="square" rtlCol="0">
            <a:noAutofit/>
          </a:bodyPr>
          <a:p>
            <a:r>
              <a:rPr kumimoji="1" lang="zh-CN" sz="3200" b="1" dirty="0">
                <a:solidFill>
                  <a:srgbClr val="FF8006"/>
                </a:solidFill>
                <a:latin typeface="OPPOSans B" panose="00020600040101010101" charset="-122"/>
                <a:ea typeface="OPPOSans B" panose="00020600040101010101" charset="-122"/>
              </a:rPr>
              <a:t>观众数量远超预期</a:t>
            </a:r>
            <a:endParaRPr kumimoji="1" lang="zh-CN" sz="3200" b="1" dirty="0">
              <a:solidFill>
                <a:srgbClr val="FF8006"/>
              </a:solidFill>
              <a:latin typeface="OPPOSans B" panose="00020600040101010101" charset="-122"/>
              <a:ea typeface="OPPOSans B" panose="00020600040101010101" charset="-122"/>
            </a:endParaRPr>
          </a:p>
          <a:p>
            <a:r>
              <a:rPr kumimoji="1" lang="zh-CN" sz="3200" b="1" dirty="0">
                <a:solidFill>
                  <a:srgbClr val="FF8006"/>
                </a:solidFill>
                <a:latin typeface="OPPOSans B" panose="00020600040101010101" charset="-122"/>
                <a:ea typeface="OPPOSans B" panose="00020600040101010101" charset="-122"/>
                <a:sym typeface="+mn-ea"/>
              </a:rPr>
              <a:t>网展贸VIP商务对接</a:t>
            </a:r>
            <a:r>
              <a:rPr kumimoji="1" lang="en-US" altLang="zh-CN" sz="3200" b="1" dirty="0">
                <a:solidFill>
                  <a:srgbClr val="FF8006"/>
                </a:solidFill>
                <a:latin typeface="OPPOSans B" panose="00020600040101010101" charset="-122"/>
                <a:ea typeface="OPPOSans B" panose="00020600040101010101" charset="-122"/>
                <a:sym typeface="+mn-ea"/>
              </a:rPr>
              <a:t>  </a:t>
            </a:r>
            <a:r>
              <a:rPr kumimoji="1" lang="zh-CN" sz="3200" b="1" dirty="0">
                <a:solidFill>
                  <a:srgbClr val="FF8006"/>
                </a:solidFill>
                <a:latin typeface="OPPOSans B" panose="00020600040101010101" charset="-122"/>
                <a:ea typeface="OPPOSans B" panose="00020600040101010101" charset="-122"/>
                <a:sym typeface="+mn-ea"/>
              </a:rPr>
              <a:t>1V1对话大买家</a:t>
            </a:r>
            <a:endParaRPr kumimoji="1" lang="zh-CN" sz="3200" b="1" dirty="0">
              <a:solidFill>
                <a:srgbClr val="FF8006"/>
              </a:solidFill>
              <a:latin typeface="OPPOSans B" panose="00020600040101010101" charset="-122"/>
              <a:ea typeface="OPPOSans B" panose="00020600040101010101" charset="-122"/>
            </a:endParaRPr>
          </a:p>
          <a:p>
            <a:endParaRPr kumimoji="1" lang="zh-CN" altLang="en-US" sz="4000" b="1" dirty="0">
              <a:solidFill>
                <a:srgbClr val="FF860F"/>
              </a:solidFill>
              <a:latin typeface="Microsoft YaHei UI" panose="020B0503020204020204" pitchFamily="34" charset="-122"/>
              <a:ea typeface="Microsoft YaHei UI" panose="020B0503020204020204" pitchFamily="34" charset="-122"/>
            </a:endParaRPr>
          </a:p>
        </p:txBody>
      </p:sp>
      <p:sp>
        <p:nvSpPr>
          <p:cNvPr id="11" name="文本框 10"/>
          <p:cNvSpPr txBox="1"/>
          <p:nvPr/>
        </p:nvSpPr>
        <p:spPr>
          <a:xfrm>
            <a:off x="617855" y="4505960"/>
            <a:ext cx="11057255" cy="1560195"/>
          </a:xfrm>
          <a:prstGeom prst="rect">
            <a:avLst/>
          </a:prstGeom>
          <a:noFill/>
        </p:spPr>
        <p:txBody>
          <a:bodyPr wrap="square" rtlCol="0" anchor="t">
            <a:noAutofit/>
          </a:bodyPr>
          <a:p>
            <a:pPr algn="just">
              <a:lnSpc>
                <a:spcPct val="120000"/>
              </a:lnSpc>
            </a:pPr>
            <a:r>
              <a:rPr lang="en-US" dirty="0">
                <a:latin typeface="OPPOSans M" panose="00020600040101010101" charset="-122"/>
                <a:ea typeface="OPPOSans M" panose="00020600040101010101" charset="-122"/>
                <a:cs typeface="OPPOSans M" panose="00020600040101010101" charset="-122"/>
              </a:rPr>
              <a:t>        </a:t>
            </a:r>
            <a:r>
              <a:rPr dirty="0">
                <a:latin typeface="OPPOSans M" panose="00020600040101010101" charset="-122"/>
                <a:ea typeface="OPPOSans M" panose="00020600040101010101" charset="-122"/>
                <a:cs typeface="OPPOSans M" panose="00020600040101010101" charset="-122"/>
              </a:rPr>
              <a:t>展期三天内，人流如织，商贸对接实效满满！吸引专业买家逾</a:t>
            </a:r>
            <a:r>
              <a:rPr lang="en-US" dirty="0">
                <a:latin typeface="OPPOSans M" panose="00020600040101010101" charset="-122"/>
                <a:ea typeface="OPPOSans M" panose="00020600040101010101" charset="-122"/>
                <a:cs typeface="OPPOSans M" panose="00020600040101010101" charset="-122"/>
              </a:rPr>
              <a:t> </a:t>
            </a:r>
            <a:r>
              <a:rPr sz="2400" b="1" i="1" dirty="0">
                <a:solidFill>
                  <a:srgbClr val="FF8006"/>
                </a:solidFill>
                <a:latin typeface="OPPOSans M" panose="00020600040101010101" charset="-122"/>
                <a:ea typeface="OPPOSans M" panose="00020600040101010101" charset="-122"/>
                <a:cs typeface="OPPOSans M" panose="00020600040101010101" charset="-122"/>
              </a:rPr>
              <a:t>22</a:t>
            </a:r>
            <a:r>
              <a:rPr lang="en-US" sz="2400" b="1" i="1" dirty="0">
                <a:solidFill>
                  <a:srgbClr val="FF8006"/>
                </a:solidFill>
                <a:latin typeface="OPPOSans M" panose="00020600040101010101" charset="-122"/>
                <a:ea typeface="OPPOSans M" panose="00020600040101010101" charset="-122"/>
                <a:cs typeface="OPPOSans M" panose="00020600040101010101" charset="-122"/>
              </a:rPr>
              <a:t>134</a:t>
            </a:r>
            <a:r>
              <a:rPr sz="2400" b="1" i="1" dirty="0">
                <a:solidFill>
                  <a:srgbClr val="FF8006"/>
                </a:solidFill>
                <a:latin typeface="OPPOSans M" panose="00020600040101010101" charset="-122"/>
                <a:ea typeface="OPPOSans M" panose="00020600040101010101" charset="-122"/>
                <a:cs typeface="OPPOSans M" panose="00020600040101010101" charset="-122"/>
              </a:rPr>
              <a:t>人</a:t>
            </a:r>
            <a:r>
              <a:rPr dirty="0">
                <a:latin typeface="OPPOSans M" panose="00020600040101010101" charset="-122"/>
                <a:ea typeface="OPPOSans M" panose="00020600040101010101" charset="-122"/>
                <a:cs typeface="OPPOSans M" panose="00020600040101010101" charset="-122"/>
              </a:rPr>
              <a:t>，其中提单买家占比高达</a:t>
            </a:r>
            <a:r>
              <a:rPr sz="2400" b="1" i="1" dirty="0">
                <a:solidFill>
                  <a:srgbClr val="FF8006"/>
                </a:solidFill>
                <a:latin typeface="OPPOSans M" panose="00020600040101010101" charset="-122"/>
                <a:ea typeface="OPPOSans M" panose="00020600040101010101" charset="-122"/>
                <a:cs typeface="OPPOSans M" panose="00020600040101010101" charset="-122"/>
              </a:rPr>
              <a:t>36%</a:t>
            </a:r>
            <a:r>
              <a:rPr dirty="0">
                <a:latin typeface="OPPOSans M" panose="00020600040101010101" charset="-122"/>
                <a:ea typeface="OPPOSans M" panose="00020600040101010101" charset="-122"/>
                <a:cs typeface="OPPOSans M" panose="00020600040101010101" charset="-122"/>
              </a:rPr>
              <a:t>！商质量买家带来超强商贸促成力！</a:t>
            </a:r>
            <a:endParaRPr dirty="0">
              <a:latin typeface="OPPOSans M" panose="00020600040101010101" charset="-122"/>
              <a:ea typeface="OPPOSans M" panose="00020600040101010101" charset="-122"/>
              <a:cs typeface="OPPOSans M" panose="00020600040101010101" charset="-122"/>
            </a:endParaRPr>
          </a:p>
          <a:p>
            <a:pPr algn="just">
              <a:lnSpc>
                <a:spcPct val="120000"/>
              </a:lnSpc>
            </a:pPr>
            <a:r>
              <a:rPr lang="en-US" dirty="0">
                <a:latin typeface="OPPOSans M" panose="00020600040101010101" charset="-122"/>
                <a:ea typeface="OPPOSans M" panose="00020600040101010101" charset="-122"/>
                <a:cs typeface="OPPOSans M" panose="00020600040101010101" charset="-122"/>
              </a:rPr>
              <a:t>        </a:t>
            </a:r>
            <a:r>
              <a:rPr dirty="0">
                <a:latin typeface="OPPOSans M" panose="00020600040101010101" charset="-122"/>
                <a:ea typeface="OPPOSans M" panose="00020600040101010101" charset="-122"/>
                <a:cs typeface="OPPOSans M" panose="00020600040101010101" charset="-122"/>
              </a:rPr>
              <a:t>优质预登记买家与O2O自选自提买家一对一对接率达到</a:t>
            </a:r>
            <a:r>
              <a:rPr lang="en-US" dirty="0">
                <a:latin typeface="OPPOSans M" panose="00020600040101010101" charset="-122"/>
                <a:ea typeface="OPPOSans M" panose="00020600040101010101" charset="-122"/>
                <a:cs typeface="OPPOSans M" panose="00020600040101010101" charset="-122"/>
              </a:rPr>
              <a:t> </a:t>
            </a:r>
            <a:r>
              <a:rPr sz="2400" b="1" i="1" dirty="0">
                <a:solidFill>
                  <a:srgbClr val="FF8006"/>
                </a:solidFill>
                <a:latin typeface="OPPOSans M" panose="00020600040101010101" charset="-122"/>
                <a:ea typeface="OPPOSans M" panose="00020600040101010101" charset="-122"/>
                <a:cs typeface="OPPOSans M" panose="00020600040101010101" charset="-122"/>
              </a:rPr>
              <a:t>90.76%</a:t>
            </a:r>
            <a:r>
              <a:rPr dirty="0">
                <a:latin typeface="OPPOSans M" panose="00020600040101010101" charset="-122"/>
                <a:ea typeface="OPPOSans M" panose="00020600040101010101" charset="-122"/>
                <a:cs typeface="OPPOSans M" panose="00020600040101010101" charset="-122"/>
              </a:rPr>
              <a:t>，平均每个O2O企业对接到</a:t>
            </a:r>
            <a:r>
              <a:rPr lang="en-US" dirty="0">
                <a:latin typeface="OPPOSans M" panose="00020600040101010101" charset="-122"/>
                <a:ea typeface="OPPOSans M" panose="00020600040101010101" charset="-122"/>
                <a:cs typeface="OPPOSans M" panose="00020600040101010101" charset="-122"/>
              </a:rPr>
              <a:t> </a:t>
            </a:r>
            <a:r>
              <a:rPr sz="2400" b="1" i="1" dirty="0">
                <a:solidFill>
                  <a:srgbClr val="FF8006"/>
                </a:solidFill>
                <a:latin typeface="OPPOSans M" panose="00020600040101010101" charset="-122"/>
                <a:ea typeface="OPPOSans M" panose="00020600040101010101" charset="-122"/>
                <a:cs typeface="OPPOSans M" panose="00020600040101010101" charset="-122"/>
              </a:rPr>
              <a:t>4个</a:t>
            </a:r>
            <a:r>
              <a:rPr lang="en-US" sz="2400" b="1" i="1" dirty="0">
                <a:solidFill>
                  <a:srgbClr val="FF8006"/>
                </a:solidFill>
                <a:latin typeface="OPPOSans M" panose="00020600040101010101" charset="-122"/>
                <a:ea typeface="OPPOSans M" panose="00020600040101010101" charset="-122"/>
                <a:cs typeface="OPPOSans M" panose="00020600040101010101" charset="-122"/>
              </a:rPr>
              <a:t> </a:t>
            </a:r>
            <a:r>
              <a:rPr dirty="0">
                <a:latin typeface="OPPOSans M" panose="00020600040101010101" charset="-122"/>
                <a:ea typeface="OPPOSans M" panose="00020600040101010101" charset="-122"/>
                <a:cs typeface="OPPOSans M" panose="00020600040101010101" charset="-122"/>
              </a:rPr>
              <a:t>自选自提买家！</a:t>
            </a:r>
            <a:endParaRPr dirty="0">
              <a:latin typeface="OPPOSans M" panose="00020600040101010101" charset="-122"/>
              <a:ea typeface="OPPOSans M" panose="00020600040101010101" charset="-122"/>
              <a:cs typeface="OPPOSans M" panose="00020600040101010101" charset="-122"/>
            </a:endParaRPr>
          </a:p>
        </p:txBody>
      </p:sp>
      <p:grpSp>
        <p:nvGrpSpPr>
          <p:cNvPr id="3" name="组合 2"/>
          <p:cNvGrpSpPr/>
          <p:nvPr/>
        </p:nvGrpSpPr>
        <p:grpSpPr>
          <a:xfrm>
            <a:off x="617855" y="2160905"/>
            <a:ext cx="11019155" cy="1958340"/>
            <a:chOff x="973" y="3664"/>
            <a:chExt cx="16903" cy="2824"/>
          </a:xfrm>
          <a:effectLst>
            <a:outerShdw blurRad="50800" dist="38100" dir="2700000" algn="tl" rotWithShape="0">
              <a:prstClr val="black">
                <a:alpha val="40000"/>
              </a:prstClr>
            </a:outerShdw>
          </a:effectLst>
        </p:grpSpPr>
        <p:pic>
          <p:nvPicPr>
            <p:cNvPr id="117" name="图片 116"/>
            <p:cNvPicPr/>
            <p:nvPr/>
          </p:nvPicPr>
          <p:blipFill>
            <a:blip r:embed="rId3"/>
            <a:stretch>
              <a:fillRect/>
            </a:stretch>
          </p:blipFill>
          <p:spPr>
            <a:xfrm>
              <a:off x="973" y="3664"/>
              <a:ext cx="3828" cy="2824"/>
            </a:xfrm>
            <a:prstGeom prst="rect">
              <a:avLst/>
            </a:prstGeom>
            <a:noFill/>
            <a:ln w="9525">
              <a:noFill/>
            </a:ln>
          </p:spPr>
        </p:pic>
        <p:pic>
          <p:nvPicPr>
            <p:cNvPr id="118" name="图片 117"/>
            <p:cNvPicPr/>
            <p:nvPr/>
          </p:nvPicPr>
          <p:blipFill>
            <a:blip r:embed="rId4"/>
            <a:stretch>
              <a:fillRect/>
            </a:stretch>
          </p:blipFill>
          <p:spPr>
            <a:xfrm>
              <a:off x="5115" y="3668"/>
              <a:ext cx="4045" cy="2819"/>
            </a:xfrm>
            <a:prstGeom prst="rect">
              <a:avLst/>
            </a:prstGeom>
            <a:noFill/>
            <a:ln w="9525">
              <a:noFill/>
            </a:ln>
          </p:spPr>
        </p:pic>
        <p:pic>
          <p:nvPicPr>
            <p:cNvPr id="119" name="图片 118"/>
            <p:cNvPicPr/>
            <p:nvPr/>
          </p:nvPicPr>
          <p:blipFill>
            <a:blip r:embed="rId5"/>
            <a:stretch>
              <a:fillRect/>
            </a:stretch>
          </p:blipFill>
          <p:spPr>
            <a:xfrm>
              <a:off x="9474" y="3668"/>
              <a:ext cx="4044" cy="2820"/>
            </a:xfrm>
            <a:prstGeom prst="rect">
              <a:avLst/>
            </a:prstGeom>
            <a:noFill/>
            <a:ln w="9525">
              <a:noFill/>
            </a:ln>
          </p:spPr>
        </p:pic>
        <p:pic>
          <p:nvPicPr>
            <p:cNvPr id="105" name="图片 104"/>
            <p:cNvPicPr/>
            <p:nvPr/>
          </p:nvPicPr>
          <p:blipFill>
            <a:blip r:embed="rId6"/>
            <a:stretch>
              <a:fillRect/>
            </a:stretch>
          </p:blipFill>
          <p:spPr>
            <a:xfrm>
              <a:off x="13832" y="3668"/>
              <a:ext cx="4045" cy="2820"/>
            </a:xfrm>
            <a:prstGeom prst="rect">
              <a:avLst/>
            </a:prstGeom>
            <a:noFill/>
            <a:ln w="9525">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grpSp>
        <p:nvGrpSpPr>
          <p:cNvPr id="2" name="组合 1"/>
          <p:cNvGrpSpPr/>
          <p:nvPr/>
        </p:nvGrpSpPr>
        <p:grpSpPr>
          <a:xfrm>
            <a:off x="589280" y="1651000"/>
            <a:ext cx="2671445" cy="2096135"/>
            <a:chOff x="928" y="2933"/>
            <a:chExt cx="4207" cy="3301"/>
          </a:xfrm>
        </p:grpSpPr>
        <p:sp>
          <p:nvSpPr>
            <p:cNvPr id="3" name="文本框 2"/>
            <p:cNvSpPr txBox="1"/>
            <p:nvPr>
              <p:custDataLst>
                <p:tags r:id="rId3"/>
              </p:custDataLst>
            </p:nvPr>
          </p:nvSpPr>
          <p:spPr>
            <a:xfrm>
              <a:off x="952" y="2933"/>
              <a:ext cx="3773"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rPr>
                <a:t>TOP5</a:t>
              </a:r>
              <a:r>
                <a:rPr lang="zh-CN" altLang="en-US" sz="1600" b="1">
                  <a:solidFill>
                    <a:srgbClr val="F45721"/>
                  </a:solidFill>
                  <a:latin typeface="微软雅黑" panose="020B0503020204020204" charset="-122"/>
                  <a:ea typeface="微软雅黑" panose="020B0503020204020204" charset="-122"/>
                  <a:cs typeface="微软雅黑" panose="020B0503020204020204" charset="-122"/>
                </a:rPr>
                <a:t>感兴趣的</a:t>
              </a:r>
              <a:r>
                <a:rPr lang="zh-CN" altLang="en-US" sz="1600" b="1">
                  <a:solidFill>
                    <a:srgbClr val="F45721"/>
                  </a:solidFill>
                  <a:latin typeface="微软雅黑" panose="020B0503020204020204" charset="-122"/>
                  <a:ea typeface="微软雅黑" panose="020B0503020204020204" charset="-122"/>
                  <a:cs typeface="微软雅黑" panose="020B0503020204020204" charset="-122"/>
                </a:rPr>
                <a:t>产品</a:t>
              </a:r>
              <a:endParaRPr lang="zh-CN" altLang="en-US"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4"/>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家居日用品</a:t>
              </a:r>
              <a:endParaRPr lang="zh-CN" altLang="en-US" sz="1400">
                <a:latin typeface="OPPOSans R" panose="00020600040101010101" charset="-122"/>
                <a:ea typeface="OPPOSans R" panose="00020600040101010101" charset="-122"/>
              </a:endParaRPr>
            </a:p>
          </p:txBody>
        </p:sp>
        <p:sp>
          <p:nvSpPr>
            <p:cNvPr id="15" name="文本框 14"/>
            <p:cNvSpPr txBox="1"/>
            <p:nvPr>
              <p:custDataLst>
                <p:tags r:id="rId5"/>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美容个护</a:t>
              </a:r>
              <a:endParaRPr lang="zh-CN" altLang="en-US" sz="1400">
                <a:latin typeface="Microsoft JhengHei UI" panose="020B0604030504040204" charset="-120"/>
                <a:ea typeface="Microsoft JhengHei UI" panose="020B0604030504040204" charset="-120"/>
              </a:endParaRPr>
            </a:p>
          </p:txBody>
        </p:sp>
        <p:sp>
          <p:nvSpPr>
            <p:cNvPr id="16" name="文本框 15"/>
            <p:cNvSpPr txBox="1"/>
            <p:nvPr>
              <p:custDataLst>
                <p:tags r:id="rId6"/>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户外及</a:t>
              </a:r>
              <a:r>
                <a:rPr lang="zh-CN" altLang="en-US" sz="1400">
                  <a:latin typeface="OPPOSans R" panose="00020600040101010101" charset="-122"/>
                  <a:ea typeface="OPPOSans R" panose="00020600040101010101" charset="-122"/>
                </a:rPr>
                <a:t>运动</a:t>
              </a:r>
              <a:endParaRPr lang="zh-CN" altLang="en-US" sz="1400">
                <a:latin typeface="OPPOSans R" panose="00020600040101010101" charset="-122"/>
                <a:ea typeface="OPPOSans R" panose="00020600040101010101" charset="-122"/>
              </a:endParaRPr>
            </a:p>
          </p:txBody>
        </p:sp>
        <p:sp>
          <p:nvSpPr>
            <p:cNvPr id="17" name="文本框 16"/>
            <p:cNvSpPr txBox="1"/>
            <p:nvPr>
              <p:custDataLst>
                <p:tags r:id="rId7"/>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餐厨用品</a:t>
              </a:r>
              <a:endParaRPr lang="zh-CN" altLang="en-US" sz="1400">
                <a:latin typeface="OPPOSans R" panose="00020600040101010101" charset="-122"/>
                <a:ea typeface="OPPOSans R" panose="00020600040101010101" charset="-122"/>
              </a:endParaRPr>
            </a:p>
          </p:txBody>
        </p:sp>
        <p:sp>
          <p:nvSpPr>
            <p:cNvPr id="18" name="文本框 17"/>
            <p:cNvSpPr txBox="1"/>
            <p:nvPr>
              <p:custDataLst>
                <p:tags r:id="rId8"/>
              </p:custDataLst>
            </p:nvPr>
          </p:nvSpPr>
          <p:spPr>
            <a:xfrm>
              <a:off x="947" y="575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rPr>
                <a:t>礼品及办公</a:t>
              </a:r>
              <a:endParaRPr lang="zh-CN" altLang="en-US" sz="1400">
                <a:latin typeface="Microsoft JhengHei UI" panose="020B0604030504040204" charset="-120"/>
                <a:ea typeface="Microsoft JhengHei UI" panose="020B0604030504040204" charset="-120"/>
              </a:endParaRPr>
            </a:p>
          </p:txBody>
        </p:sp>
        <p:sp>
          <p:nvSpPr>
            <p:cNvPr id="20" name="矩形 19"/>
            <p:cNvSpPr/>
            <p:nvPr>
              <p:custDataLst>
                <p:tags r:id="rId9"/>
              </p:custDataLst>
            </p:nvPr>
          </p:nvSpPr>
          <p:spPr>
            <a:xfrm>
              <a:off x="2673" y="3624"/>
              <a:ext cx="246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1" name="矩形 20"/>
            <p:cNvSpPr/>
            <p:nvPr>
              <p:custDataLst>
                <p:tags r:id="rId10"/>
              </p:custDataLst>
            </p:nvPr>
          </p:nvSpPr>
          <p:spPr>
            <a:xfrm>
              <a:off x="2673" y="4160"/>
              <a:ext cx="205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2" name="矩形 21"/>
            <p:cNvSpPr/>
            <p:nvPr>
              <p:custDataLst>
                <p:tags r:id="rId11"/>
              </p:custDataLst>
            </p:nvPr>
          </p:nvSpPr>
          <p:spPr>
            <a:xfrm>
              <a:off x="2673" y="4687"/>
              <a:ext cx="1634"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5" name="矩形 24"/>
            <p:cNvSpPr/>
            <p:nvPr>
              <p:custDataLst>
                <p:tags r:id="rId12"/>
              </p:custDataLst>
            </p:nvPr>
          </p:nvSpPr>
          <p:spPr>
            <a:xfrm>
              <a:off x="2673" y="5223"/>
              <a:ext cx="96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6" name="矩形 25"/>
            <p:cNvSpPr/>
            <p:nvPr>
              <p:custDataLst>
                <p:tags r:id="rId13"/>
              </p:custDataLst>
            </p:nvPr>
          </p:nvSpPr>
          <p:spPr>
            <a:xfrm>
              <a:off x="2673" y="5795"/>
              <a:ext cx="667"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27" name="文本框 26"/>
            <p:cNvSpPr txBox="1"/>
            <p:nvPr>
              <p:custDataLst>
                <p:tags r:id="rId14"/>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28" name="文本框 27"/>
            <p:cNvSpPr txBox="1"/>
            <p:nvPr>
              <p:custDataLst>
                <p:tags r:id="rId15"/>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26%</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29" name="文本框 28"/>
            <p:cNvSpPr txBox="1"/>
            <p:nvPr>
              <p:custDataLst>
                <p:tags r:id="rId16"/>
              </p:custDataLst>
            </p:nvPr>
          </p:nvSpPr>
          <p:spPr>
            <a:xfrm>
              <a:off x="2667" y="4693"/>
              <a:ext cx="1172"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22%</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30" name="文本框 29"/>
            <p:cNvSpPr txBox="1"/>
            <p:nvPr>
              <p:custDataLst>
                <p:tags r:id="rId17"/>
              </p:custDataLst>
            </p:nvPr>
          </p:nvSpPr>
          <p:spPr>
            <a:xfrm>
              <a:off x="2673" y="5220"/>
              <a:ext cx="966"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13%</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31" name="文本框 30"/>
            <p:cNvSpPr txBox="1"/>
            <p:nvPr>
              <p:custDataLst>
                <p:tags r:id="rId18"/>
              </p:custDataLst>
            </p:nvPr>
          </p:nvSpPr>
          <p:spPr>
            <a:xfrm>
              <a:off x="2589" y="5747"/>
              <a:ext cx="915" cy="483"/>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11%</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4" name="组合 3"/>
          <p:cNvGrpSpPr/>
          <p:nvPr/>
        </p:nvGrpSpPr>
        <p:grpSpPr>
          <a:xfrm>
            <a:off x="4314825" y="1649730"/>
            <a:ext cx="2910205" cy="2096135"/>
            <a:chOff x="928" y="2933"/>
            <a:chExt cx="4583" cy="3301"/>
          </a:xfrm>
        </p:grpSpPr>
        <p:sp>
          <p:nvSpPr>
            <p:cNvPr id="7" name="文本框 6"/>
            <p:cNvSpPr txBox="1"/>
            <p:nvPr>
              <p:custDataLst>
                <p:tags r:id="rId19"/>
              </p:custDataLst>
            </p:nvPr>
          </p:nvSpPr>
          <p:spPr>
            <a:xfrm>
              <a:off x="952" y="2933"/>
              <a:ext cx="4034" cy="531"/>
            </a:xfrm>
            <a:prstGeom prst="rect">
              <a:avLst/>
            </a:prstGeom>
            <a:noFill/>
          </p:spPr>
          <p:txBody>
            <a:bodyPr wrap="square" rtlCol="0" anchor="t">
              <a:spAutoFit/>
            </a:bodyPr>
            <a:p>
              <a:pPr marL="285750" indent="-285750" algn="l">
                <a:buClrTx/>
                <a:buSzTx/>
                <a:buFont typeface="Wingdings" panose="05000000000000000000" charset="0"/>
                <a:buChar char="u"/>
              </a:pPr>
              <a:r>
                <a:rPr lang="en-US" altLang="zh-CN" sz="1600" b="1">
                  <a:solidFill>
                    <a:srgbClr val="F45721"/>
                  </a:solidFill>
                  <a:latin typeface="微软雅黑" panose="020B0503020204020204" charset="-122"/>
                  <a:ea typeface="微软雅黑" panose="020B0503020204020204" charset="-122"/>
                  <a:cs typeface="微软雅黑" panose="020B0503020204020204" charset="-122"/>
                </a:rPr>
                <a:t>TOP5</a:t>
              </a:r>
              <a:r>
                <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rPr>
                <a:t>买家</a:t>
              </a:r>
              <a:r>
                <a:rPr lang="en-US" altLang="zh-CN" sz="1600" b="1">
                  <a:solidFill>
                    <a:srgbClr val="F45721"/>
                  </a:solidFill>
                  <a:latin typeface="微软雅黑" panose="020B0503020204020204" charset="-122"/>
                  <a:ea typeface="微软雅黑" panose="020B0503020204020204" charset="-122"/>
                  <a:cs typeface="微软雅黑" panose="020B0503020204020204" charset="-122"/>
                  <a:sym typeface="+mn-ea"/>
                </a:rPr>
                <a:t>分布区域</a:t>
              </a:r>
              <a:endParaRPr lang="en-US" altLang="zh-CN"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20"/>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Vietnam</a:t>
              </a:r>
              <a:endParaRPr lang="zh-CN" altLang="en-US" sz="1400">
                <a:latin typeface="OPPOSans R" panose="00020600040101010101" charset="-122"/>
                <a:ea typeface="OPPOSans R" panose="00020600040101010101" charset="-122"/>
                <a:sym typeface="+mn-ea"/>
              </a:endParaRPr>
            </a:p>
          </p:txBody>
        </p:sp>
        <p:sp>
          <p:nvSpPr>
            <p:cNvPr id="9" name="文本框 8"/>
            <p:cNvSpPr txBox="1"/>
            <p:nvPr>
              <p:custDataLst>
                <p:tags r:id="rId21"/>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China</a:t>
              </a:r>
              <a:endParaRPr lang="zh-CN" altLang="en-US" sz="1400">
                <a:latin typeface="OPPOSans R" panose="00020600040101010101" charset="-122"/>
                <a:ea typeface="OPPOSans R" panose="00020600040101010101" charset="-122"/>
                <a:sym typeface="+mn-ea"/>
              </a:endParaRPr>
            </a:p>
          </p:txBody>
        </p:sp>
        <p:sp>
          <p:nvSpPr>
            <p:cNvPr id="12" name="文本框 11"/>
            <p:cNvSpPr txBox="1"/>
            <p:nvPr>
              <p:custDataLst>
                <p:tags r:id="rId22"/>
              </p:custDataLst>
            </p:nvPr>
          </p:nvSpPr>
          <p:spPr>
            <a:xfrm>
              <a:off x="928" y="4690"/>
              <a:ext cx="2031"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Indonesia</a:t>
              </a:r>
              <a:endParaRPr lang="zh-CN" altLang="en-US" sz="1400">
                <a:latin typeface="OPPOSans R" panose="00020600040101010101" charset="-122"/>
                <a:ea typeface="OPPOSans R" panose="00020600040101010101" charset="-122"/>
                <a:sym typeface="+mn-ea"/>
              </a:endParaRPr>
            </a:p>
          </p:txBody>
        </p:sp>
        <p:sp>
          <p:nvSpPr>
            <p:cNvPr id="13" name="文本框 12"/>
            <p:cNvSpPr txBox="1"/>
            <p:nvPr>
              <p:custDataLst>
                <p:tags r:id="rId23"/>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India</a:t>
              </a:r>
              <a:endParaRPr lang="zh-CN" altLang="en-US" sz="1400">
                <a:latin typeface="OPPOSans R" panose="00020600040101010101" charset="-122"/>
                <a:ea typeface="OPPOSans R" panose="00020600040101010101" charset="-122"/>
                <a:sym typeface="+mn-ea"/>
              </a:endParaRPr>
            </a:p>
          </p:txBody>
        </p:sp>
        <p:sp>
          <p:nvSpPr>
            <p:cNvPr id="14" name="文本框 13"/>
            <p:cNvSpPr txBox="1"/>
            <p:nvPr>
              <p:custDataLst>
                <p:tags r:id="rId24"/>
              </p:custDataLst>
            </p:nvPr>
          </p:nvSpPr>
          <p:spPr>
            <a:xfrm>
              <a:off x="947" y="5751"/>
              <a:ext cx="1797" cy="483"/>
            </a:xfrm>
            <a:prstGeom prst="rect">
              <a:avLst/>
            </a:prstGeom>
            <a:noFill/>
          </p:spPr>
          <p:txBody>
            <a:bodyPr wrap="square" rtlCol="0" anchor="t">
              <a:spAutoFit/>
            </a:bodyPr>
            <a:p>
              <a:r>
                <a:rPr lang="en-US" altLang="zh-CN" sz="1400">
                  <a:latin typeface="OPPOSans R" panose="00020600040101010101" charset="-122"/>
                  <a:ea typeface="OPPOSans R" panose="00020600040101010101" charset="-122"/>
                  <a:sym typeface="+mn-ea"/>
                </a:rPr>
                <a:t>USA</a:t>
              </a:r>
              <a:endParaRPr lang="en-US" altLang="zh-CN" sz="1400">
                <a:latin typeface="OPPOSans R" panose="00020600040101010101" charset="-122"/>
                <a:ea typeface="OPPOSans R" panose="00020600040101010101" charset="-122"/>
                <a:sym typeface="+mn-ea"/>
              </a:endParaRPr>
            </a:p>
          </p:txBody>
        </p:sp>
        <p:sp>
          <p:nvSpPr>
            <p:cNvPr id="109" name="矩形 108"/>
            <p:cNvSpPr/>
            <p:nvPr>
              <p:custDataLst>
                <p:tags r:id="rId25"/>
              </p:custDataLst>
            </p:nvPr>
          </p:nvSpPr>
          <p:spPr>
            <a:xfrm>
              <a:off x="2673" y="3624"/>
              <a:ext cx="283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18" name="矩形 117"/>
            <p:cNvSpPr/>
            <p:nvPr>
              <p:custDataLst>
                <p:tags r:id="rId26"/>
              </p:custDataLst>
            </p:nvPr>
          </p:nvSpPr>
          <p:spPr>
            <a:xfrm>
              <a:off x="2673" y="4160"/>
              <a:ext cx="1059"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19" name="矩形 118"/>
            <p:cNvSpPr/>
            <p:nvPr>
              <p:custDataLst>
                <p:tags r:id="rId27"/>
              </p:custDataLst>
            </p:nvPr>
          </p:nvSpPr>
          <p:spPr>
            <a:xfrm>
              <a:off x="2673" y="4687"/>
              <a:ext cx="840"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20" name="矩形 119"/>
            <p:cNvSpPr/>
            <p:nvPr>
              <p:custDataLst>
                <p:tags r:id="rId28"/>
              </p:custDataLst>
            </p:nvPr>
          </p:nvSpPr>
          <p:spPr>
            <a:xfrm>
              <a:off x="2673" y="5223"/>
              <a:ext cx="72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22" name="文本框 121"/>
            <p:cNvSpPr txBox="1"/>
            <p:nvPr>
              <p:custDataLst>
                <p:tags r:id="rId29"/>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75%</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3" name="文本框 122"/>
            <p:cNvSpPr txBox="1"/>
            <p:nvPr>
              <p:custDataLst>
                <p:tags r:id="rId30"/>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10%</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4" name="文本框 123"/>
            <p:cNvSpPr txBox="1"/>
            <p:nvPr>
              <p:custDataLst>
                <p:tags r:id="rId31"/>
              </p:custDataLst>
            </p:nvPr>
          </p:nvSpPr>
          <p:spPr>
            <a:xfrm>
              <a:off x="2667" y="4693"/>
              <a:ext cx="846"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7%</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5" name="文本框 124"/>
            <p:cNvSpPr txBox="1"/>
            <p:nvPr>
              <p:custDataLst>
                <p:tags r:id="rId32"/>
              </p:custDataLst>
            </p:nvPr>
          </p:nvSpPr>
          <p:spPr>
            <a:xfrm>
              <a:off x="2673" y="5220"/>
              <a:ext cx="725"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5%</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26" name="文本框 125"/>
            <p:cNvSpPr txBox="1"/>
            <p:nvPr>
              <p:custDataLst>
                <p:tags r:id="rId33"/>
              </p:custDataLst>
            </p:nvPr>
          </p:nvSpPr>
          <p:spPr>
            <a:xfrm>
              <a:off x="3839" y="5750"/>
              <a:ext cx="768" cy="483"/>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3%</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144" name="组合 143"/>
          <p:cNvGrpSpPr/>
          <p:nvPr/>
        </p:nvGrpSpPr>
        <p:grpSpPr>
          <a:xfrm>
            <a:off x="589280" y="4287520"/>
            <a:ext cx="3068955" cy="1740535"/>
            <a:chOff x="928" y="2933"/>
            <a:chExt cx="4833" cy="2741"/>
          </a:xfrm>
        </p:grpSpPr>
        <p:sp>
          <p:nvSpPr>
            <p:cNvPr id="145" name="文本框 144"/>
            <p:cNvSpPr txBox="1"/>
            <p:nvPr>
              <p:custDataLst>
                <p:tags r:id="rId34"/>
              </p:custDataLst>
            </p:nvPr>
          </p:nvSpPr>
          <p:spPr>
            <a:xfrm>
              <a:off x="952" y="2933"/>
              <a:ext cx="4017" cy="531"/>
            </a:xfrm>
            <a:prstGeom prst="rect">
              <a:avLst/>
            </a:prstGeom>
            <a:noFill/>
          </p:spPr>
          <p:txBody>
            <a:bodyPr wrap="square" rtlCol="0" anchor="t">
              <a:spAutoFit/>
            </a:bodyPr>
            <a:p>
              <a:pPr marL="285750" indent="-285750" algn="l">
                <a:buClrTx/>
                <a:buSzTx/>
                <a:buFont typeface="Wingdings" panose="05000000000000000000" charset="0"/>
                <a:buChar char="u"/>
              </a:pPr>
              <a:r>
                <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rPr>
                <a:t>参加下届展会</a:t>
              </a:r>
              <a:r>
                <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rPr>
                <a:t>意愿</a:t>
              </a:r>
              <a:endPar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endParaRPr>
            </a:p>
          </p:txBody>
        </p:sp>
        <p:sp>
          <p:nvSpPr>
            <p:cNvPr id="146" name="文本框 145"/>
            <p:cNvSpPr txBox="1"/>
            <p:nvPr>
              <p:custDataLst>
                <p:tags r:id="rId35"/>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非常</a:t>
              </a:r>
              <a:r>
                <a:rPr lang="zh-CN" altLang="en-US" sz="1400">
                  <a:latin typeface="OPPOSans R" panose="00020600040101010101" charset="-122"/>
                  <a:ea typeface="OPPOSans R" panose="00020600040101010101" charset="-122"/>
                  <a:sym typeface="+mn-ea"/>
                </a:rPr>
                <a:t>愿意</a:t>
              </a:r>
              <a:endParaRPr lang="zh-CN" altLang="en-US" sz="1400">
                <a:latin typeface="OPPOSans R" panose="00020600040101010101" charset="-122"/>
                <a:ea typeface="OPPOSans R" panose="00020600040101010101" charset="-122"/>
                <a:sym typeface="+mn-ea"/>
              </a:endParaRPr>
            </a:p>
          </p:txBody>
        </p:sp>
        <p:sp>
          <p:nvSpPr>
            <p:cNvPr id="147" name="文本框 146"/>
            <p:cNvSpPr txBox="1"/>
            <p:nvPr>
              <p:custDataLst>
                <p:tags r:id="rId36"/>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比较</a:t>
              </a:r>
              <a:r>
                <a:rPr lang="zh-CN" altLang="en-US" sz="1400">
                  <a:latin typeface="OPPOSans R" panose="00020600040101010101" charset="-122"/>
                  <a:ea typeface="OPPOSans R" panose="00020600040101010101" charset="-122"/>
                  <a:sym typeface="+mn-ea"/>
                </a:rPr>
                <a:t>愿意</a:t>
              </a:r>
              <a:endParaRPr lang="zh-CN" altLang="en-US" sz="1400">
                <a:latin typeface="OPPOSans R" panose="00020600040101010101" charset="-122"/>
                <a:ea typeface="OPPOSans R" panose="00020600040101010101" charset="-122"/>
                <a:sym typeface="+mn-ea"/>
              </a:endParaRPr>
            </a:p>
          </p:txBody>
        </p:sp>
        <p:sp>
          <p:nvSpPr>
            <p:cNvPr id="148" name="文本框 147"/>
            <p:cNvSpPr txBox="1"/>
            <p:nvPr>
              <p:custDataLst>
                <p:tags r:id="rId37"/>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一般</a:t>
              </a:r>
              <a:endParaRPr lang="zh-CN" altLang="en-US" sz="1400">
                <a:latin typeface="Microsoft JhengHei UI" panose="020B0604030504040204" charset="-120"/>
                <a:ea typeface="Microsoft JhengHei UI" panose="020B0604030504040204" charset="-120"/>
              </a:endParaRPr>
            </a:p>
          </p:txBody>
        </p:sp>
        <p:sp>
          <p:nvSpPr>
            <p:cNvPr id="149" name="文本框 148"/>
            <p:cNvSpPr txBox="1"/>
            <p:nvPr>
              <p:custDataLst>
                <p:tags r:id="rId38"/>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不</a:t>
              </a:r>
              <a:r>
                <a:rPr lang="zh-CN" altLang="en-US" sz="1400">
                  <a:latin typeface="OPPOSans R" panose="00020600040101010101" charset="-122"/>
                  <a:ea typeface="OPPOSans R" panose="00020600040101010101" charset="-122"/>
                  <a:sym typeface="+mn-ea"/>
                </a:rPr>
                <a:t>愿意</a:t>
              </a:r>
              <a:endParaRPr lang="zh-CN" altLang="en-US" sz="1400">
                <a:latin typeface="OPPOSans R" panose="00020600040101010101" charset="-122"/>
                <a:ea typeface="OPPOSans R" panose="00020600040101010101" charset="-122"/>
                <a:sym typeface="+mn-ea"/>
              </a:endParaRPr>
            </a:p>
          </p:txBody>
        </p:sp>
        <p:sp>
          <p:nvSpPr>
            <p:cNvPr id="151" name="矩形 150"/>
            <p:cNvSpPr/>
            <p:nvPr>
              <p:custDataLst>
                <p:tags r:id="rId39"/>
              </p:custDataLst>
            </p:nvPr>
          </p:nvSpPr>
          <p:spPr>
            <a:xfrm>
              <a:off x="2673" y="3624"/>
              <a:ext cx="308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52" name="矩形 151"/>
            <p:cNvSpPr/>
            <p:nvPr>
              <p:custDataLst>
                <p:tags r:id="rId40"/>
              </p:custDataLst>
            </p:nvPr>
          </p:nvSpPr>
          <p:spPr>
            <a:xfrm>
              <a:off x="2673" y="4160"/>
              <a:ext cx="966"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56" name="文本框 155"/>
            <p:cNvSpPr txBox="1"/>
            <p:nvPr>
              <p:custDataLst>
                <p:tags r:id="rId41"/>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88%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57" name="文本框 156"/>
            <p:cNvSpPr txBox="1"/>
            <p:nvPr>
              <p:custDataLst>
                <p:tags r:id="rId42"/>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58" name="文本框 157"/>
            <p:cNvSpPr txBox="1"/>
            <p:nvPr>
              <p:custDataLst>
                <p:tags r:id="rId43"/>
              </p:custDataLst>
            </p:nvPr>
          </p:nvSpPr>
          <p:spPr>
            <a:xfrm>
              <a:off x="4163" y="4610"/>
              <a:ext cx="971"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3%</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161" name="组合 160"/>
          <p:cNvGrpSpPr/>
          <p:nvPr/>
        </p:nvGrpSpPr>
        <p:grpSpPr>
          <a:xfrm>
            <a:off x="4314825" y="4286250"/>
            <a:ext cx="3091815" cy="1740535"/>
            <a:chOff x="928" y="2933"/>
            <a:chExt cx="4869" cy="2741"/>
          </a:xfrm>
        </p:grpSpPr>
        <p:sp>
          <p:nvSpPr>
            <p:cNvPr id="162" name="文本框 161"/>
            <p:cNvSpPr txBox="1"/>
            <p:nvPr>
              <p:custDataLst>
                <p:tags r:id="rId44"/>
              </p:custDataLst>
            </p:nvPr>
          </p:nvSpPr>
          <p:spPr>
            <a:xfrm>
              <a:off x="952" y="2933"/>
              <a:ext cx="4845" cy="531"/>
            </a:xfrm>
            <a:prstGeom prst="rect">
              <a:avLst/>
            </a:prstGeom>
            <a:noFill/>
          </p:spPr>
          <p:txBody>
            <a:bodyPr wrap="square" rtlCol="0" anchor="t">
              <a:spAutoFit/>
            </a:bodyPr>
            <a:p>
              <a:pPr marL="285750" indent="-285750" algn="l">
                <a:buClrTx/>
                <a:buSzTx/>
                <a:buFont typeface="Wingdings" panose="05000000000000000000" charset="0"/>
                <a:buChar char="u"/>
              </a:pPr>
              <a:r>
                <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rPr>
                <a:t>对接展商采购需求匹配率</a:t>
              </a:r>
              <a:endParaRPr lang="zh-CN" altLang="en-US" sz="1600" b="1">
                <a:solidFill>
                  <a:srgbClr val="F45721"/>
                </a:solidFill>
                <a:latin typeface="微软雅黑" panose="020B0503020204020204" charset="-122"/>
                <a:ea typeface="微软雅黑" panose="020B0503020204020204" charset="-122"/>
                <a:cs typeface="微软雅黑" panose="020B0503020204020204" charset="-122"/>
              </a:endParaRPr>
            </a:p>
          </p:txBody>
        </p:sp>
        <p:sp>
          <p:nvSpPr>
            <p:cNvPr id="163" name="文本框 162"/>
            <p:cNvSpPr txBox="1"/>
            <p:nvPr>
              <p:custDataLst>
                <p:tags r:id="rId45"/>
              </p:custDataLst>
            </p:nvPr>
          </p:nvSpPr>
          <p:spPr>
            <a:xfrm>
              <a:off x="947" y="3624"/>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非常</a:t>
              </a:r>
              <a:r>
                <a:rPr lang="zh-CN" altLang="en-US" sz="1400">
                  <a:latin typeface="OPPOSans R" panose="00020600040101010101" charset="-122"/>
                  <a:ea typeface="OPPOSans R" panose="00020600040101010101" charset="-122"/>
                  <a:sym typeface="+mn-ea"/>
                </a:rPr>
                <a:t>匹配</a:t>
              </a:r>
              <a:endParaRPr lang="zh-CN" altLang="en-US" sz="1400">
                <a:latin typeface="OPPOSans R" panose="00020600040101010101" charset="-122"/>
                <a:ea typeface="OPPOSans R" panose="00020600040101010101" charset="-122"/>
                <a:sym typeface="+mn-ea"/>
              </a:endParaRPr>
            </a:p>
          </p:txBody>
        </p:sp>
        <p:sp>
          <p:nvSpPr>
            <p:cNvPr id="164" name="文本框 163"/>
            <p:cNvSpPr txBox="1"/>
            <p:nvPr>
              <p:custDataLst>
                <p:tags r:id="rId46"/>
              </p:custDataLst>
            </p:nvPr>
          </p:nvSpPr>
          <p:spPr>
            <a:xfrm>
              <a:off x="947" y="4159"/>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大部分</a:t>
              </a:r>
              <a:r>
                <a:rPr lang="zh-CN" altLang="en-US" sz="1400">
                  <a:latin typeface="OPPOSans R" panose="00020600040101010101" charset="-122"/>
                  <a:ea typeface="OPPOSans R" panose="00020600040101010101" charset="-122"/>
                  <a:sym typeface="+mn-ea"/>
                </a:rPr>
                <a:t>匹配</a:t>
              </a:r>
              <a:endParaRPr lang="zh-CN" altLang="en-US" sz="1400">
                <a:latin typeface="OPPOSans R" panose="00020600040101010101" charset="-122"/>
                <a:ea typeface="OPPOSans R" panose="00020600040101010101" charset="-122"/>
                <a:sym typeface="+mn-ea"/>
              </a:endParaRPr>
            </a:p>
          </p:txBody>
        </p:sp>
        <p:sp>
          <p:nvSpPr>
            <p:cNvPr id="165" name="文本框 164"/>
            <p:cNvSpPr txBox="1"/>
            <p:nvPr>
              <p:custDataLst>
                <p:tags r:id="rId47"/>
              </p:custDataLst>
            </p:nvPr>
          </p:nvSpPr>
          <p:spPr>
            <a:xfrm>
              <a:off x="928" y="469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部分</a:t>
              </a:r>
              <a:r>
                <a:rPr lang="zh-CN" altLang="en-US" sz="1400">
                  <a:latin typeface="OPPOSans R" panose="00020600040101010101" charset="-122"/>
                  <a:ea typeface="OPPOSans R" panose="00020600040101010101" charset="-122"/>
                  <a:sym typeface="+mn-ea"/>
                </a:rPr>
                <a:t>匹配</a:t>
              </a:r>
              <a:endParaRPr lang="zh-CN" altLang="en-US" sz="1400">
                <a:latin typeface="OPPOSans R" panose="00020600040101010101" charset="-122"/>
                <a:ea typeface="OPPOSans R" panose="00020600040101010101" charset="-122"/>
                <a:sym typeface="+mn-ea"/>
              </a:endParaRPr>
            </a:p>
          </p:txBody>
        </p:sp>
        <p:sp>
          <p:nvSpPr>
            <p:cNvPr id="166" name="文本框 165"/>
            <p:cNvSpPr txBox="1"/>
            <p:nvPr>
              <p:custDataLst>
                <p:tags r:id="rId48"/>
              </p:custDataLst>
            </p:nvPr>
          </p:nvSpPr>
          <p:spPr>
            <a:xfrm>
              <a:off x="947" y="5191"/>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不</a:t>
              </a:r>
              <a:r>
                <a:rPr lang="zh-CN" altLang="en-US" sz="1400">
                  <a:latin typeface="OPPOSans R" panose="00020600040101010101" charset="-122"/>
                  <a:ea typeface="OPPOSans R" panose="00020600040101010101" charset="-122"/>
                  <a:sym typeface="+mn-ea"/>
                </a:rPr>
                <a:t>匹配</a:t>
              </a:r>
              <a:endParaRPr lang="zh-CN" altLang="en-US" sz="1400">
                <a:latin typeface="OPPOSans R" panose="00020600040101010101" charset="-122"/>
                <a:ea typeface="OPPOSans R" panose="00020600040101010101" charset="-122"/>
                <a:sym typeface="+mn-ea"/>
              </a:endParaRPr>
            </a:p>
          </p:txBody>
        </p:sp>
        <p:sp>
          <p:nvSpPr>
            <p:cNvPr id="168" name="矩形 167"/>
            <p:cNvSpPr/>
            <p:nvPr>
              <p:custDataLst>
                <p:tags r:id="rId49"/>
              </p:custDataLst>
            </p:nvPr>
          </p:nvSpPr>
          <p:spPr>
            <a:xfrm>
              <a:off x="2673" y="3624"/>
              <a:ext cx="283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69" name="矩形 168"/>
            <p:cNvSpPr/>
            <p:nvPr>
              <p:custDataLst>
                <p:tags r:id="rId50"/>
              </p:custDataLst>
            </p:nvPr>
          </p:nvSpPr>
          <p:spPr>
            <a:xfrm>
              <a:off x="2673" y="4160"/>
              <a:ext cx="1741"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70" name="矩形 169"/>
            <p:cNvSpPr/>
            <p:nvPr>
              <p:custDataLst>
                <p:tags r:id="rId51"/>
              </p:custDataLst>
            </p:nvPr>
          </p:nvSpPr>
          <p:spPr>
            <a:xfrm>
              <a:off x="2673" y="4687"/>
              <a:ext cx="953"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73" name="文本框 172"/>
            <p:cNvSpPr txBox="1"/>
            <p:nvPr>
              <p:custDataLst>
                <p:tags r:id="rId52"/>
              </p:custDataLst>
            </p:nvPr>
          </p:nvSpPr>
          <p:spPr>
            <a:xfrm>
              <a:off x="2667" y="362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60%</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74" name="文本框 173"/>
            <p:cNvSpPr txBox="1"/>
            <p:nvPr>
              <p:custDataLst>
                <p:tags r:id="rId53"/>
              </p:custDataLst>
            </p:nvPr>
          </p:nvSpPr>
          <p:spPr>
            <a:xfrm>
              <a:off x="2673" y="415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75" name="文本框 174"/>
            <p:cNvSpPr txBox="1"/>
            <p:nvPr>
              <p:custDataLst>
                <p:tags r:id="rId54"/>
              </p:custDataLst>
            </p:nvPr>
          </p:nvSpPr>
          <p:spPr>
            <a:xfrm>
              <a:off x="2667" y="4693"/>
              <a:ext cx="959"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10%</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23" name="组合 22"/>
          <p:cNvGrpSpPr/>
          <p:nvPr/>
        </p:nvGrpSpPr>
        <p:grpSpPr>
          <a:xfrm>
            <a:off x="7642860" y="1649095"/>
            <a:ext cx="3666490" cy="4592320"/>
            <a:chOff x="12452" y="2597"/>
            <a:chExt cx="5774" cy="7232"/>
          </a:xfrm>
        </p:grpSpPr>
        <p:sp>
          <p:nvSpPr>
            <p:cNvPr id="128" name="文本框 127"/>
            <p:cNvSpPr txBox="1"/>
            <p:nvPr>
              <p:custDataLst>
                <p:tags r:id="rId55"/>
              </p:custDataLst>
            </p:nvPr>
          </p:nvSpPr>
          <p:spPr>
            <a:xfrm>
              <a:off x="12453" y="2597"/>
              <a:ext cx="4034" cy="531"/>
            </a:xfrm>
            <a:prstGeom prst="rect">
              <a:avLst/>
            </a:prstGeom>
            <a:noFill/>
          </p:spPr>
          <p:txBody>
            <a:bodyPr wrap="square" rtlCol="0" anchor="t">
              <a:spAutoFit/>
            </a:bodyPr>
            <a:p>
              <a:pPr marL="285750" indent="-285750" algn="l">
                <a:buClrTx/>
                <a:buSzTx/>
                <a:buFont typeface="Wingdings" panose="05000000000000000000" charset="0"/>
                <a:buChar char="u"/>
              </a:pPr>
              <a:r>
                <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rPr>
                <a:t>参展目的</a:t>
              </a:r>
              <a:endPar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endParaRPr>
            </a:p>
          </p:txBody>
        </p:sp>
        <p:grpSp>
          <p:nvGrpSpPr>
            <p:cNvPr id="6" name="组合 5"/>
            <p:cNvGrpSpPr/>
            <p:nvPr/>
          </p:nvGrpSpPr>
          <p:grpSpPr>
            <a:xfrm>
              <a:off x="12452" y="3292"/>
              <a:ext cx="3207" cy="2609"/>
              <a:chOff x="12179" y="3288"/>
              <a:chExt cx="3207" cy="2609"/>
            </a:xfrm>
          </p:grpSpPr>
          <p:sp>
            <p:nvSpPr>
              <p:cNvPr id="129" name="文本框 128"/>
              <p:cNvSpPr txBox="1"/>
              <p:nvPr>
                <p:custDataLst>
                  <p:tags r:id="rId56"/>
                </p:custDataLst>
              </p:nvPr>
            </p:nvSpPr>
            <p:spPr>
              <a:xfrm>
                <a:off x="12179" y="3288"/>
                <a:ext cx="2526" cy="483"/>
              </a:xfrm>
              <a:prstGeom prst="rect">
                <a:avLst/>
              </a:prstGeom>
              <a:noFill/>
            </p:spPr>
            <p:txBody>
              <a:bodyPr wrap="square" rtlCol="0" anchor="t">
                <a:spAutoFit/>
              </a:bodyPr>
              <a:p>
                <a:r>
                  <a:rPr sz="1400">
                    <a:latin typeface="OPPOSans R" panose="00020600040101010101" charset="-122"/>
                    <a:ea typeface="OPPOSans R" panose="00020600040101010101" charset="-122"/>
                    <a:cs typeface="OPPOSans R" panose="00020600040101010101" charset="-122"/>
                    <a:sym typeface="+mn-ea"/>
                  </a:rPr>
                  <a:t>采购产品/下订单</a:t>
                </a:r>
                <a:endParaRPr lang="zh-CN" altLang="en-US" sz="1400">
                  <a:latin typeface="OPPOSans R" panose="00020600040101010101" charset="-122"/>
                  <a:ea typeface="OPPOSans R" panose="00020600040101010101" charset="-122"/>
                </a:endParaRPr>
              </a:p>
            </p:txBody>
          </p:sp>
          <p:sp>
            <p:nvSpPr>
              <p:cNvPr id="130" name="文本框 129"/>
              <p:cNvSpPr txBox="1"/>
              <p:nvPr>
                <p:custDataLst>
                  <p:tags r:id="rId57"/>
                </p:custDataLst>
              </p:nvPr>
            </p:nvSpPr>
            <p:spPr>
              <a:xfrm>
                <a:off x="12180" y="3823"/>
                <a:ext cx="3206" cy="483"/>
              </a:xfrm>
              <a:prstGeom prst="rect">
                <a:avLst/>
              </a:prstGeom>
              <a:noFill/>
            </p:spPr>
            <p:txBody>
              <a:bodyPr wrap="square" rtlCol="0" anchor="t">
                <a:spAutoFit/>
              </a:bodyPr>
              <a:p>
                <a:r>
                  <a:rPr sz="1400">
                    <a:latin typeface="OPPOSans R" panose="00020600040101010101" charset="-122"/>
                    <a:ea typeface="OPPOSans R" panose="00020600040101010101" charset="-122"/>
                    <a:cs typeface="OPPOSans R" panose="00020600040101010101" charset="-122"/>
                    <a:sym typeface="+mn-ea"/>
                  </a:rPr>
                  <a:t>代理合作/寻找合作伙伴</a:t>
                </a:r>
                <a:endParaRPr lang="zh-CN" altLang="en-US" sz="1400">
                  <a:latin typeface="OPPOSans R" panose="00020600040101010101" charset="-122"/>
                  <a:ea typeface="OPPOSans R" panose="00020600040101010101" charset="-122"/>
                </a:endParaRPr>
              </a:p>
            </p:txBody>
          </p:sp>
          <p:sp>
            <p:nvSpPr>
              <p:cNvPr id="131" name="文本框 130"/>
              <p:cNvSpPr txBox="1"/>
              <p:nvPr>
                <p:custDataLst>
                  <p:tags r:id="rId58"/>
                </p:custDataLst>
              </p:nvPr>
            </p:nvSpPr>
            <p:spPr>
              <a:xfrm>
                <a:off x="12180" y="4354"/>
                <a:ext cx="2506" cy="483"/>
              </a:xfrm>
              <a:prstGeom prst="rect">
                <a:avLst/>
              </a:prstGeom>
              <a:noFill/>
            </p:spPr>
            <p:txBody>
              <a:bodyPr wrap="square" rtlCol="0" anchor="t">
                <a:spAutoFit/>
              </a:bodyPr>
              <a:p>
                <a:r>
                  <a:rPr sz="1400">
                    <a:latin typeface="OPPOSans R" panose="00020600040101010101" charset="-122"/>
                    <a:ea typeface="OPPOSans R" panose="00020600040101010101" charset="-122"/>
                    <a:sym typeface="+mn-ea"/>
                  </a:rPr>
                  <a:t>了解行情</a:t>
                </a:r>
                <a:endParaRPr lang="zh-CN" altLang="en-US" sz="1400">
                  <a:latin typeface="OPPOSans R" panose="00020600040101010101" charset="-122"/>
                  <a:ea typeface="OPPOSans R" panose="00020600040101010101" charset="-122"/>
                </a:endParaRPr>
              </a:p>
            </p:txBody>
          </p:sp>
          <p:sp>
            <p:nvSpPr>
              <p:cNvPr id="132" name="文本框 131"/>
              <p:cNvSpPr txBox="1"/>
              <p:nvPr>
                <p:custDataLst>
                  <p:tags r:id="rId59"/>
                </p:custDataLst>
              </p:nvPr>
            </p:nvSpPr>
            <p:spPr>
              <a:xfrm>
                <a:off x="12180" y="4855"/>
                <a:ext cx="2525" cy="483"/>
              </a:xfrm>
              <a:prstGeom prst="rect">
                <a:avLst/>
              </a:prstGeom>
              <a:noFill/>
            </p:spPr>
            <p:txBody>
              <a:bodyPr wrap="square" rtlCol="0" anchor="t">
                <a:spAutoFit/>
              </a:bodyPr>
              <a:p>
                <a:r>
                  <a:rPr sz="1400">
                    <a:latin typeface="OPPOSans R" panose="00020600040101010101" charset="-122"/>
                    <a:ea typeface="OPPOSans R" panose="00020600040101010101" charset="-122"/>
                    <a:cs typeface="OPPOSans R" panose="00020600040101010101" charset="-122"/>
                    <a:sym typeface="+mn-ea"/>
                  </a:rPr>
                  <a:t>参加论坛/活动</a:t>
                </a:r>
                <a:endParaRPr lang="zh-CN" altLang="en-US" sz="1400">
                  <a:latin typeface="OPPOSans R" panose="00020600040101010101" charset="-122"/>
                  <a:ea typeface="OPPOSans R" panose="00020600040101010101" charset="-122"/>
                </a:endParaRPr>
              </a:p>
            </p:txBody>
          </p:sp>
          <p:sp>
            <p:nvSpPr>
              <p:cNvPr id="133" name="文本框 132"/>
              <p:cNvSpPr txBox="1"/>
              <p:nvPr>
                <p:custDataLst>
                  <p:tags r:id="rId60"/>
                </p:custDataLst>
              </p:nvPr>
            </p:nvSpPr>
            <p:spPr>
              <a:xfrm>
                <a:off x="12180" y="5415"/>
                <a:ext cx="2525" cy="483"/>
              </a:xfrm>
              <a:prstGeom prst="rect">
                <a:avLst/>
              </a:prstGeom>
              <a:noFill/>
            </p:spPr>
            <p:txBody>
              <a:bodyPr wrap="square" rtlCol="0" anchor="t">
                <a:spAutoFit/>
              </a:bodyPr>
              <a:p>
                <a:r>
                  <a:rPr sz="1400">
                    <a:latin typeface="OPPOSans R" panose="00020600040101010101" charset="-122"/>
                    <a:ea typeface="OPPOSans R" panose="00020600040101010101" charset="-122"/>
                    <a:sym typeface="+mn-ea"/>
                  </a:rPr>
                  <a:t>市场调研</a:t>
                </a:r>
                <a:endParaRPr lang="zh-CN" altLang="en-US" sz="1400">
                  <a:latin typeface="OPPOSans R" panose="00020600040101010101" charset="-122"/>
                  <a:ea typeface="OPPOSans R" panose="00020600040101010101" charset="-122"/>
                </a:endParaRPr>
              </a:p>
            </p:txBody>
          </p:sp>
        </p:grpSp>
        <p:grpSp>
          <p:nvGrpSpPr>
            <p:cNvPr id="5" name="组合 4"/>
            <p:cNvGrpSpPr/>
            <p:nvPr/>
          </p:nvGrpSpPr>
          <p:grpSpPr>
            <a:xfrm>
              <a:off x="15601" y="3288"/>
              <a:ext cx="2411" cy="2079"/>
              <a:chOff x="14628" y="3288"/>
              <a:chExt cx="2411" cy="2079"/>
            </a:xfrm>
          </p:grpSpPr>
          <p:sp>
            <p:nvSpPr>
              <p:cNvPr id="134" name="矩形 133"/>
              <p:cNvSpPr/>
              <p:nvPr>
                <p:custDataLst>
                  <p:tags r:id="rId61"/>
                </p:custDataLst>
              </p:nvPr>
            </p:nvSpPr>
            <p:spPr>
              <a:xfrm>
                <a:off x="14634" y="3288"/>
                <a:ext cx="2405"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5" name="矩形 134"/>
              <p:cNvSpPr/>
              <p:nvPr>
                <p:custDataLst>
                  <p:tags r:id="rId62"/>
                </p:custDataLst>
              </p:nvPr>
            </p:nvSpPr>
            <p:spPr>
              <a:xfrm>
                <a:off x="14634" y="3824"/>
                <a:ext cx="228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6" name="矩形 135"/>
              <p:cNvSpPr/>
              <p:nvPr>
                <p:custDataLst>
                  <p:tags r:id="rId63"/>
                </p:custDataLst>
              </p:nvPr>
            </p:nvSpPr>
            <p:spPr>
              <a:xfrm>
                <a:off x="14634" y="4351"/>
                <a:ext cx="1261"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7" name="矩形 136"/>
              <p:cNvSpPr/>
              <p:nvPr>
                <p:custDataLst>
                  <p:tags r:id="rId64"/>
                </p:custDataLst>
              </p:nvPr>
            </p:nvSpPr>
            <p:spPr>
              <a:xfrm>
                <a:off x="14634" y="4887"/>
                <a:ext cx="840"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39" name="文本框 138"/>
              <p:cNvSpPr txBox="1"/>
              <p:nvPr>
                <p:custDataLst>
                  <p:tags r:id="rId65"/>
                </p:custDataLst>
              </p:nvPr>
            </p:nvSpPr>
            <p:spPr>
              <a:xfrm>
                <a:off x="14628" y="3289"/>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55%</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40" name="文本框 139"/>
              <p:cNvSpPr txBox="1"/>
              <p:nvPr>
                <p:custDataLst>
                  <p:tags r:id="rId66"/>
                </p:custDataLst>
              </p:nvPr>
            </p:nvSpPr>
            <p:spPr>
              <a:xfrm>
                <a:off x="14634" y="3823"/>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28%</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41" name="文本框 140"/>
              <p:cNvSpPr txBox="1"/>
              <p:nvPr>
                <p:custDataLst>
                  <p:tags r:id="rId67"/>
                </p:custDataLst>
              </p:nvPr>
            </p:nvSpPr>
            <p:spPr>
              <a:xfrm>
                <a:off x="14628" y="4357"/>
                <a:ext cx="1172"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10%</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42" name="文本框 141"/>
              <p:cNvSpPr txBox="1"/>
              <p:nvPr>
                <p:custDataLst>
                  <p:tags r:id="rId68"/>
                </p:custDataLst>
              </p:nvPr>
            </p:nvSpPr>
            <p:spPr>
              <a:xfrm>
                <a:off x="14634" y="4884"/>
                <a:ext cx="878"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4%</a:t>
                </a:r>
                <a:endParaRPr lang="en-US" altLang="zh-CN" sz="1400" b="1">
                  <a:solidFill>
                    <a:schemeClr val="bg1"/>
                  </a:solidFill>
                  <a:latin typeface="Microsoft JhengHei UI" panose="020B0604030504040204" charset="-120"/>
                  <a:ea typeface="Microsoft JhengHei UI" panose="020B0604030504040204" charset="-120"/>
                </a:endParaRPr>
              </a:p>
            </p:txBody>
          </p:sp>
        </p:grpSp>
        <p:sp>
          <p:nvSpPr>
            <p:cNvPr id="179" name="文本框 178"/>
            <p:cNvSpPr txBox="1"/>
            <p:nvPr>
              <p:custDataLst>
                <p:tags r:id="rId69"/>
              </p:custDataLst>
            </p:nvPr>
          </p:nvSpPr>
          <p:spPr>
            <a:xfrm>
              <a:off x="12476" y="6749"/>
              <a:ext cx="4534" cy="531"/>
            </a:xfrm>
            <a:prstGeom prst="rect">
              <a:avLst/>
            </a:prstGeom>
            <a:noFill/>
          </p:spPr>
          <p:txBody>
            <a:bodyPr wrap="square" rtlCol="0" anchor="t">
              <a:spAutoFit/>
            </a:bodyPr>
            <a:p>
              <a:pPr marL="285750" indent="-285750" algn="l">
                <a:buClrTx/>
                <a:buSzTx/>
                <a:buFont typeface="Wingdings" panose="05000000000000000000" charset="0"/>
                <a:buChar char="u"/>
              </a:pPr>
              <a:r>
                <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rPr>
                <a:t>买家</a:t>
              </a:r>
              <a:r>
                <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rPr>
                <a:t>类型</a:t>
              </a:r>
              <a:endParaRPr lang="zh-CN" altLang="en-US" sz="1600" b="1">
                <a:solidFill>
                  <a:srgbClr val="F45721"/>
                </a:solidFill>
                <a:latin typeface="微软雅黑" panose="020B0503020204020204" charset="-122"/>
                <a:ea typeface="微软雅黑" panose="020B0503020204020204" charset="-122"/>
                <a:cs typeface="微软雅黑" panose="020B0503020204020204" charset="-122"/>
                <a:sym typeface="+mn-ea"/>
              </a:endParaRPr>
            </a:p>
          </p:txBody>
        </p:sp>
        <p:sp>
          <p:nvSpPr>
            <p:cNvPr id="180" name="文本框 179"/>
            <p:cNvSpPr txBox="1"/>
            <p:nvPr>
              <p:custDataLst>
                <p:tags r:id="rId70"/>
              </p:custDataLst>
            </p:nvPr>
          </p:nvSpPr>
          <p:spPr>
            <a:xfrm>
              <a:off x="12471" y="7440"/>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品牌商</a:t>
              </a:r>
              <a:endParaRPr lang="zh-CN" altLang="en-US" sz="1400">
                <a:latin typeface="OPPOSans R" panose="00020600040101010101" charset="-122"/>
                <a:ea typeface="OPPOSans R" panose="00020600040101010101" charset="-122"/>
              </a:endParaRPr>
            </a:p>
          </p:txBody>
        </p:sp>
        <p:sp>
          <p:nvSpPr>
            <p:cNvPr id="181" name="文本框 180"/>
            <p:cNvSpPr txBox="1"/>
            <p:nvPr>
              <p:custDataLst>
                <p:tags r:id="rId71"/>
              </p:custDataLst>
            </p:nvPr>
          </p:nvSpPr>
          <p:spPr>
            <a:xfrm>
              <a:off x="12471" y="7975"/>
              <a:ext cx="1797"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sym typeface="+mn-ea"/>
                </a:rPr>
                <a:t>代理商</a:t>
              </a:r>
              <a:endParaRPr lang="zh-CN" altLang="en-US" sz="1400">
                <a:latin typeface="OPPOSans R" panose="00020600040101010101" charset="-122"/>
                <a:ea typeface="OPPOSans R" panose="00020600040101010101" charset="-122"/>
              </a:endParaRPr>
            </a:p>
          </p:txBody>
        </p:sp>
        <p:sp>
          <p:nvSpPr>
            <p:cNvPr id="182" name="文本框 181"/>
            <p:cNvSpPr txBox="1"/>
            <p:nvPr>
              <p:custDataLst>
                <p:tags r:id="rId72"/>
              </p:custDataLst>
            </p:nvPr>
          </p:nvSpPr>
          <p:spPr>
            <a:xfrm>
              <a:off x="12452" y="8506"/>
              <a:ext cx="2746" cy="483"/>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cs typeface="OPPOSans R" panose="00020600040101010101" charset="-122"/>
                  <a:sym typeface="+mn-ea"/>
                </a:rPr>
                <a:t>综合商超/购物中心</a:t>
              </a:r>
              <a:endParaRPr lang="zh-CN" altLang="en-US" sz="1400">
                <a:latin typeface="OPPOSans R" panose="00020600040101010101" charset="-122"/>
                <a:ea typeface="OPPOSans R" panose="00020600040101010101" charset="-122"/>
              </a:endParaRPr>
            </a:p>
          </p:txBody>
        </p:sp>
        <p:sp>
          <p:nvSpPr>
            <p:cNvPr id="183" name="文本框 182"/>
            <p:cNvSpPr txBox="1"/>
            <p:nvPr>
              <p:custDataLst>
                <p:tags r:id="rId73"/>
              </p:custDataLst>
            </p:nvPr>
          </p:nvSpPr>
          <p:spPr>
            <a:xfrm>
              <a:off x="12471" y="9007"/>
              <a:ext cx="2003" cy="822"/>
            </a:xfrm>
            <a:prstGeom prst="rect">
              <a:avLst/>
            </a:prstGeom>
            <a:noFill/>
          </p:spPr>
          <p:txBody>
            <a:bodyPr wrap="square" rtlCol="0" anchor="t">
              <a:spAutoFit/>
            </a:bodyPr>
            <a:p>
              <a:r>
                <a:rPr lang="zh-CN" altLang="en-US" sz="1400">
                  <a:latin typeface="OPPOSans R" panose="00020600040101010101" charset="-122"/>
                  <a:ea typeface="OPPOSans R" panose="00020600040101010101" charset="-122"/>
                  <a:cs typeface="OPPOSans R" panose="00020600040101010101" charset="-122"/>
                  <a:sym typeface="+mn-ea"/>
                </a:rPr>
                <a:t>OEM/ODM/</a:t>
              </a:r>
              <a:endParaRPr lang="zh-CN" altLang="en-US" sz="1400">
                <a:latin typeface="OPPOSans R" panose="00020600040101010101" charset="-122"/>
                <a:ea typeface="OPPOSans R" panose="00020600040101010101" charset="-122"/>
                <a:cs typeface="OPPOSans R" panose="00020600040101010101" charset="-122"/>
              </a:endParaRPr>
            </a:p>
            <a:p>
              <a:r>
                <a:rPr lang="zh-CN" altLang="en-US" sz="1400">
                  <a:latin typeface="OPPOSans R" panose="00020600040101010101" charset="-122"/>
                  <a:ea typeface="OPPOSans R" panose="00020600040101010101" charset="-122"/>
                  <a:cs typeface="OPPOSans R" panose="00020600040101010101" charset="-122"/>
                  <a:sym typeface="+mn-ea"/>
                </a:rPr>
                <a:t>OBM工厂</a:t>
              </a:r>
              <a:endParaRPr lang="zh-CN" altLang="en-US" sz="1400">
                <a:latin typeface="OPPOSans R" panose="00020600040101010101" charset="-122"/>
                <a:ea typeface="OPPOSans R" panose="00020600040101010101" charset="-122"/>
              </a:endParaRPr>
            </a:p>
          </p:txBody>
        </p:sp>
        <p:grpSp>
          <p:nvGrpSpPr>
            <p:cNvPr id="19" name="组合 18"/>
            <p:cNvGrpSpPr/>
            <p:nvPr/>
          </p:nvGrpSpPr>
          <p:grpSpPr>
            <a:xfrm>
              <a:off x="15689" y="7411"/>
              <a:ext cx="2537" cy="2026"/>
              <a:chOff x="14191" y="7440"/>
              <a:chExt cx="2537" cy="2026"/>
            </a:xfrm>
          </p:grpSpPr>
          <p:sp>
            <p:nvSpPr>
              <p:cNvPr id="185" name="矩形 184"/>
              <p:cNvSpPr/>
              <p:nvPr>
                <p:custDataLst>
                  <p:tags r:id="rId74"/>
                </p:custDataLst>
              </p:nvPr>
            </p:nvSpPr>
            <p:spPr>
              <a:xfrm>
                <a:off x="14197" y="7440"/>
                <a:ext cx="2531"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87" name="矩形 186"/>
              <p:cNvSpPr/>
              <p:nvPr>
                <p:custDataLst>
                  <p:tags r:id="rId75"/>
                </p:custDataLst>
              </p:nvPr>
            </p:nvSpPr>
            <p:spPr>
              <a:xfrm>
                <a:off x="14197" y="8503"/>
                <a:ext cx="1173"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88" name="矩形 187"/>
              <p:cNvSpPr/>
              <p:nvPr>
                <p:custDataLst>
                  <p:tags r:id="rId76"/>
                </p:custDataLst>
              </p:nvPr>
            </p:nvSpPr>
            <p:spPr>
              <a:xfrm>
                <a:off x="14197" y="9039"/>
                <a:ext cx="1079"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90" name="文本框 189"/>
              <p:cNvSpPr txBox="1"/>
              <p:nvPr>
                <p:custDataLst>
                  <p:tags r:id="rId77"/>
                </p:custDataLst>
              </p:nvPr>
            </p:nvSpPr>
            <p:spPr>
              <a:xfrm>
                <a:off x="14191" y="7441"/>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44%</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92" name="文本框 191"/>
              <p:cNvSpPr txBox="1"/>
              <p:nvPr>
                <p:custDataLst>
                  <p:tags r:id="rId78"/>
                </p:custDataLst>
              </p:nvPr>
            </p:nvSpPr>
            <p:spPr>
              <a:xfrm>
                <a:off x="14191" y="8509"/>
                <a:ext cx="1172" cy="412"/>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11%</a:t>
                </a:r>
                <a:endParaRPr lang="en-US" altLang="zh-CN" sz="1400" b="1">
                  <a:solidFill>
                    <a:schemeClr val="bg1"/>
                  </a:solidFill>
                  <a:latin typeface="Microsoft JhengHei UI" panose="020B0604030504040204" charset="-120"/>
                  <a:ea typeface="Microsoft JhengHei UI" panose="020B0604030504040204" charset="-120"/>
                </a:endParaRPr>
              </a:p>
            </p:txBody>
          </p:sp>
          <p:sp>
            <p:nvSpPr>
              <p:cNvPr id="193" name="文本框 192"/>
              <p:cNvSpPr txBox="1"/>
              <p:nvPr>
                <p:custDataLst>
                  <p:tags r:id="rId79"/>
                </p:custDataLst>
              </p:nvPr>
            </p:nvSpPr>
            <p:spPr>
              <a:xfrm>
                <a:off x="14230" y="8983"/>
                <a:ext cx="1065"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10%</a:t>
                </a:r>
                <a:endParaRPr lang="en-US" altLang="zh-CN" sz="1400" b="1">
                  <a:solidFill>
                    <a:schemeClr val="bg1"/>
                  </a:solidFill>
                  <a:latin typeface="Microsoft JhengHei UI" panose="020B0604030504040204" charset="-120"/>
                  <a:ea typeface="Microsoft JhengHei UI" panose="020B0604030504040204" charset="-120"/>
                </a:endParaRPr>
              </a:p>
            </p:txBody>
          </p:sp>
        </p:grpSp>
      </p:grpSp>
      <p:sp>
        <p:nvSpPr>
          <p:cNvPr id="199" name="文本框 198"/>
          <p:cNvSpPr txBox="1"/>
          <p:nvPr/>
        </p:nvSpPr>
        <p:spPr>
          <a:xfrm>
            <a:off x="589077" y="661362"/>
            <a:ext cx="6488243" cy="583565"/>
          </a:xfrm>
          <a:prstGeom prst="rect">
            <a:avLst/>
          </a:prstGeom>
          <a:noFill/>
        </p:spPr>
        <p:txBody>
          <a:bodyPr wrap="square" rtlCol="0">
            <a:spAutoFit/>
          </a:bodyPr>
          <a:p>
            <a:r>
              <a:rPr kumimoji="1" lang="zh-CN" sz="3200" b="1" dirty="0">
                <a:solidFill>
                  <a:srgbClr val="FF8006"/>
                </a:solidFill>
                <a:latin typeface="OPPOSans B" panose="00020600040101010101" charset="-122"/>
                <a:ea typeface="OPPOSans B" panose="00020600040101010101" charset="-122"/>
              </a:rPr>
              <a:t>买家分析</a:t>
            </a:r>
            <a:endParaRPr kumimoji="1" lang="zh-CN" altLang="en-US" sz="4000" b="1" dirty="0">
              <a:ln>
                <a:noFill/>
              </a:ln>
              <a:solidFill>
                <a:srgbClr val="FF860F"/>
              </a:solidFill>
              <a:latin typeface="Microsoft YaHei UI" panose="020B0503020204020204" pitchFamily="34" charset="-122"/>
              <a:ea typeface="Microsoft YaHei UI" panose="020B0503020204020204" pitchFamily="34" charset="-122"/>
            </a:endParaRPr>
          </a:p>
        </p:txBody>
      </p:sp>
      <p:sp>
        <p:nvSpPr>
          <p:cNvPr id="35" name="文本框 34"/>
          <p:cNvSpPr txBox="1"/>
          <p:nvPr>
            <p:custDataLst>
              <p:tags r:id="rId80"/>
            </p:custDataLst>
          </p:nvPr>
        </p:nvSpPr>
        <p:spPr>
          <a:xfrm>
            <a:off x="6169025" y="3441065"/>
            <a:ext cx="744220" cy="306705"/>
          </a:xfrm>
          <a:prstGeom prst="rect">
            <a:avLst/>
          </a:prstGeom>
          <a:noFill/>
        </p:spPr>
        <p:txBody>
          <a:bodyPr wrap="square" rtlCol="0">
            <a:noAutofit/>
          </a:bodyPr>
          <a:p>
            <a:r>
              <a:rPr lang="en-US" altLang="zh-CN" sz="1400" b="1">
                <a:solidFill>
                  <a:schemeClr val="bg1"/>
                </a:solidFill>
                <a:latin typeface="Microsoft JhengHei UI" panose="020B0604030504040204" charset="-120"/>
                <a:ea typeface="Microsoft JhengHei UI" panose="020B0604030504040204" charset="-120"/>
              </a:rPr>
              <a:t>3%</a:t>
            </a:r>
            <a:endParaRPr lang="en-US" altLang="zh-CN" sz="1400" b="1">
              <a:solidFill>
                <a:schemeClr val="bg1"/>
              </a:solidFill>
              <a:latin typeface="Microsoft JhengHei UI" panose="020B0604030504040204" charset="-120"/>
              <a:ea typeface="Microsoft JhengHei UI" panose="020B0604030504040204" charset="-120"/>
            </a:endParaRPr>
          </a:p>
        </p:txBody>
      </p:sp>
      <p:grpSp>
        <p:nvGrpSpPr>
          <p:cNvPr id="40" name="组合 39"/>
          <p:cNvGrpSpPr/>
          <p:nvPr/>
        </p:nvGrpSpPr>
        <p:grpSpPr>
          <a:xfrm>
            <a:off x="1601470" y="5760720"/>
            <a:ext cx="592455" cy="308610"/>
            <a:chOff x="14490" y="9039"/>
            <a:chExt cx="933" cy="486"/>
          </a:xfrm>
        </p:grpSpPr>
        <p:sp>
          <p:nvSpPr>
            <p:cNvPr id="41" name="矩形 40"/>
            <p:cNvSpPr/>
            <p:nvPr>
              <p:custDataLst>
                <p:tags r:id="rId81"/>
              </p:custDataLst>
            </p:nvPr>
          </p:nvSpPr>
          <p:spPr>
            <a:xfrm>
              <a:off x="14634" y="9039"/>
              <a:ext cx="41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42" name="文本框 41"/>
            <p:cNvSpPr txBox="1"/>
            <p:nvPr>
              <p:custDataLst>
                <p:tags r:id="rId82"/>
              </p:custDataLst>
            </p:nvPr>
          </p:nvSpPr>
          <p:spPr>
            <a:xfrm>
              <a:off x="14490" y="9042"/>
              <a:ext cx="933" cy="483"/>
            </a:xfrm>
            <a:prstGeom prst="rect">
              <a:avLst/>
            </a:prstGeom>
            <a:noFill/>
          </p:spPr>
          <p:txBody>
            <a:bodyPr wrap="square" rtlCol="0">
              <a:spAutoFit/>
            </a:bodyPr>
            <a:p>
              <a:pPr algn="l">
                <a:buClrTx/>
                <a:buSzTx/>
                <a:buFontTx/>
              </a:pPr>
              <a:r>
                <a:rPr lang="en-US" altLang="zh-CN" sz="1400" b="1">
                  <a:solidFill>
                    <a:schemeClr val="bg1"/>
                  </a:solidFill>
                  <a:latin typeface="Microsoft JhengHei UI" panose="020B0604030504040204" charset="-120"/>
                  <a:ea typeface="Microsoft JhengHei UI" panose="020B0604030504040204" charset="-120"/>
                </a:rPr>
                <a:t>1%</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43" name="组合 42"/>
          <p:cNvGrpSpPr/>
          <p:nvPr/>
        </p:nvGrpSpPr>
        <p:grpSpPr>
          <a:xfrm>
            <a:off x="5337810" y="5760720"/>
            <a:ext cx="593090" cy="308610"/>
            <a:chOff x="14500" y="9039"/>
            <a:chExt cx="934" cy="486"/>
          </a:xfrm>
        </p:grpSpPr>
        <p:sp>
          <p:nvSpPr>
            <p:cNvPr id="44" name="矩形 43"/>
            <p:cNvSpPr/>
            <p:nvPr>
              <p:custDataLst>
                <p:tags r:id="rId83"/>
              </p:custDataLst>
            </p:nvPr>
          </p:nvSpPr>
          <p:spPr>
            <a:xfrm>
              <a:off x="14634" y="9039"/>
              <a:ext cx="418"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45" name="文本框 44"/>
            <p:cNvSpPr txBox="1"/>
            <p:nvPr>
              <p:custDataLst>
                <p:tags r:id="rId84"/>
              </p:custDataLst>
            </p:nvPr>
          </p:nvSpPr>
          <p:spPr>
            <a:xfrm>
              <a:off x="14500" y="9042"/>
              <a:ext cx="934"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2%</a:t>
              </a:r>
              <a:endParaRPr lang="en-US" altLang="zh-CN" sz="1000" b="1">
                <a:solidFill>
                  <a:schemeClr val="bg1"/>
                </a:solidFill>
                <a:latin typeface="Microsoft JhengHei UI" panose="020B0604030504040204" charset="-120"/>
                <a:ea typeface="Microsoft JhengHei UI" panose="020B0604030504040204" charset="-120"/>
              </a:endParaRPr>
            </a:p>
          </p:txBody>
        </p:sp>
      </p:grpSp>
      <p:grpSp>
        <p:nvGrpSpPr>
          <p:cNvPr id="46" name="组合 45"/>
          <p:cNvGrpSpPr/>
          <p:nvPr/>
        </p:nvGrpSpPr>
        <p:grpSpPr>
          <a:xfrm>
            <a:off x="5419090" y="3468370"/>
            <a:ext cx="537210" cy="306705"/>
            <a:chOff x="2667" y="9016"/>
            <a:chExt cx="846" cy="483"/>
          </a:xfrm>
        </p:grpSpPr>
        <p:sp>
          <p:nvSpPr>
            <p:cNvPr id="47" name="矩形 46"/>
            <p:cNvSpPr/>
            <p:nvPr>
              <p:custDataLst>
                <p:tags r:id="rId85"/>
              </p:custDataLst>
            </p:nvPr>
          </p:nvSpPr>
          <p:spPr>
            <a:xfrm>
              <a:off x="2673" y="9042"/>
              <a:ext cx="57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48" name="文本框 47"/>
            <p:cNvSpPr txBox="1"/>
            <p:nvPr>
              <p:custDataLst>
                <p:tags r:id="rId86"/>
              </p:custDataLst>
            </p:nvPr>
          </p:nvSpPr>
          <p:spPr>
            <a:xfrm>
              <a:off x="2667" y="9016"/>
              <a:ext cx="846"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3%</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49" name="组合 48"/>
          <p:cNvGrpSpPr/>
          <p:nvPr/>
        </p:nvGrpSpPr>
        <p:grpSpPr>
          <a:xfrm>
            <a:off x="9642475" y="3464560"/>
            <a:ext cx="537210" cy="306705"/>
            <a:chOff x="2667" y="9016"/>
            <a:chExt cx="846" cy="483"/>
          </a:xfrm>
        </p:grpSpPr>
        <p:sp>
          <p:nvSpPr>
            <p:cNvPr id="50" name="矩形 49"/>
            <p:cNvSpPr/>
            <p:nvPr>
              <p:custDataLst>
                <p:tags r:id="rId87"/>
              </p:custDataLst>
            </p:nvPr>
          </p:nvSpPr>
          <p:spPr>
            <a:xfrm>
              <a:off x="2673" y="9042"/>
              <a:ext cx="57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51" name="文本框 50"/>
            <p:cNvSpPr txBox="1"/>
            <p:nvPr>
              <p:custDataLst>
                <p:tags r:id="rId88"/>
              </p:custDataLst>
            </p:nvPr>
          </p:nvSpPr>
          <p:spPr>
            <a:xfrm>
              <a:off x="2667" y="9016"/>
              <a:ext cx="846"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3%</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52" name="组合 51"/>
          <p:cNvGrpSpPr/>
          <p:nvPr/>
        </p:nvGrpSpPr>
        <p:grpSpPr>
          <a:xfrm>
            <a:off x="1692910" y="5403850"/>
            <a:ext cx="537210" cy="306705"/>
            <a:chOff x="2667" y="9016"/>
            <a:chExt cx="846" cy="483"/>
          </a:xfrm>
        </p:grpSpPr>
        <p:sp>
          <p:nvSpPr>
            <p:cNvPr id="53" name="矩形 52"/>
            <p:cNvSpPr/>
            <p:nvPr>
              <p:custDataLst>
                <p:tags r:id="rId89"/>
              </p:custDataLst>
            </p:nvPr>
          </p:nvSpPr>
          <p:spPr>
            <a:xfrm>
              <a:off x="2673" y="9042"/>
              <a:ext cx="572"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54" name="文本框 53"/>
            <p:cNvSpPr txBox="1"/>
            <p:nvPr>
              <p:custDataLst>
                <p:tags r:id="rId90"/>
              </p:custDataLst>
            </p:nvPr>
          </p:nvSpPr>
          <p:spPr>
            <a:xfrm>
              <a:off x="2667" y="9016"/>
              <a:ext cx="846" cy="483"/>
            </a:xfrm>
            <a:prstGeom prst="rect">
              <a:avLst/>
            </a:prstGeom>
            <a:noFill/>
          </p:spPr>
          <p:txBody>
            <a:bodyPr wrap="square" rtlCol="0">
              <a:spAutoFit/>
            </a:bodyPr>
            <a:p>
              <a:pPr algn="l">
                <a:buClrTx/>
                <a:buSzTx/>
                <a:buFontTx/>
              </a:pPr>
              <a:r>
                <a:rPr lang="en-US" altLang="zh-CN" sz="1400" b="1">
                  <a:solidFill>
                    <a:schemeClr val="bg1"/>
                  </a:solidFill>
                  <a:latin typeface="Microsoft JhengHei UI" panose="020B0604030504040204" charset="-120"/>
                  <a:ea typeface="Microsoft JhengHei UI" panose="020B0604030504040204" charset="-120"/>
                </a:rPr>
                <a:t>3%</a:t>
              </a:r>
              <a:endParaRPr lang="en-US" altLang="zh-CN" sz="1400" b="1">
                <a:solidFill>
                  <a:schemeClr val="bg1"/>
                </a:solidFill>
                <a:latin typeface="Microsoft JhengHei UI" panose="020B0604030504040204" charset="-120"/>
                <a:ea typeface="Microsoft JhengHei UI" panose="020B0604030504040204" charset="-120"/>
              </a:endParaRPr>
            </a:p>
          </p:txBody>
        </p:sp>
      </p:grpSp>
      <p:grpSp>
        <p:nvGrpSpPr>
          <p:cNvPr id="60" name="组合 59"/>
          <p:cNvGrpSpPr/>
          <p:nvPr/>
        </p:nvGrpSpPr>
        <p:grpSpPr>
          <a:xfrm>
            <a:off x="9702165" y="5012690"/>
            <a:ext cx="1342390" cy="306705"/>
            <a:chOff x="14634" y="7975"/>
            <a:chExt cx="2114" cy="483"/>
          </a:xfrm>
        </p:grpSpPr>
        <p:sp>
          <p:nvSpPr>
            <p:cNvPr id="58" name="矩形 57"/>
            <p:cNvSpPr/>
            <p:nvPr>
              <p:custDataLst>
                <p:tags r:id="rId91"/>
              </p:custDataLst>
            </p:nvPr>
          </p:nvSpPr>
          <p:spPr>
            <a:xfrm>
              <a:off x="14634" y="7976"/>
              <a:ext cx="2114" cy="367"/>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59" name="文本框 58"/>
            <p:cNvSpPr txBox="1"/>
            <p:nvPr>
              <p:custDataLst>
                <p:tags r:id="rId92"/>
              </p:custDataLst>
            </p:nvPr>
          </p:nvSpPr>
          <p:spPr>
            <a:xfrm>
              <a:off x="14634" y="7975"/>
              <a:ext cx="1172" cy="483"/>
            </a:xfrm>
            <a:prstGeom prst="rect">
              <a:avLst/>
            </a:prstGeom>
            <a:noFill/>
          </p:spPr>
          <p:txBody>
            <a:bodyPr wrap="square" rtlCol="0">
              <a:spAutoFit/>
            </a:bodyPr>
            <a:p>
              <a:r>
                <a:rPr lang="en-US" altLang="zh-CN" sz="1400" b="1">
                  <a:solidFill>
                    <a:schemeClr val="bg1"/>
                  </a:solidFill>
                  <a:latin typeface="Microsoft JhengHei UI" panose="020B0604030504040204" charset="-120"/>
                  <a:ea typeface="Microsoft JhengHei UI" panose="020B0604030504040204" charset="-120"/>
                </a:rPr>
                <a:t>35%</a:t>
              </a:r>
              <a:endParaRPr lang="en-US" altLang="zh-CN" sz="1400" b="1">
                <a:solidFill>
                  <a:schemeClr val="bg1"/>
                </a:solidFill>
                <a:latin typeface="Microsoft JhengHei UI" panose="020B0604030504040204" charset="-120"/>
                <a:ea typeface="Microsoft JhengHei UI" panose="020B0604030504040204" charset="-120"/>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7" name="文本框 6"/>
          <p:cNvSpPr txBox="1"/>
          <p:nvPr/>
        </p:nvSpPr>
        <p:spPr>
          <a:xfrm>
            <a:off x="555625" y="692785"/>
            <a:ext cx="8168640" cy="687705"/>
          </a:xfrm>
          <a:prstGeom prst="rect">
            <a:avLst/>
          </a:prstGeom>
          <a:noFill/>
        </p:spPr>
        <p:txBody>
          <a:bodyPr wrap="square" rtlCol="0">
            <a:noAutofit/>
          </a:bodyPr>
          <a:p>
            <a:r>
              <a:rPr kumimoji="1" lang="zh-CN" sz="3200" b="1" dirty="0">
                <a:solidFill>
                  <a:srgbClr val="FF8006"/>
                </a:solidFill>
                <a:latin typeface="OPPOSans B" panose="00020600040101010101" charset="-122"/>
                <a:ea typeface="OPPOSans B" panose="00020600040101010101" charset="-122"/>
                <a:sym typeface="+mn-ea"/>
              </a:rPr>
              <a:t>特邀大买家 VIP BUYER</a:t>
            </a:r>
            <a:endParaRPr kumimoji="1" lang="zh-CN" sz="3200" b="1" dirty="0">
              <a:solidFill>
                <a:srgbClr val="FF8006"/>
              </a:solidFill>
              <a:latin typeface="OPPOSans B" panose="00020600040101010101" charset="-122"/>
              <a:ea typeface="OPPOSans B" panose="00020600040101010101" charset="-122"/>
            </a:endParaRPr>
          </a:p>
        </p:txBody>
      </p:sp>
      <p:grpSp>
        <p:nvGrpSpPr>
          <p:cNvPr id="6" name="组合 5"/>
          <p:cNvGrpSpPr/>
          <p:nvPr/>
        </p:nvGrpSpPr>
        <p:grpSpPr>
          <a:xfrm>
            <a:off x="704081" y="5097780"/>
            <a:ext cx="6606039" cy="1513332"/>
            <a:chOff x="876" y="7693"/>
            <a:chExt cx="13184" cy="3372"/>
          </a:xfrm>
        </p:grpSpPr>
        <p:sp>
          <p:nvSpPr>
            <p:cNvPr id="13" name="流程图: 可选过程 12"/>
            <p:cNvSpPr/>
            <p:nvPr/>
          </p:nvSpPr>
          <p:spPr>
            <a:xfrm>
              <a:off x="876" y="7693"/>
              <a:ext cx="13184" cy="2810"/>
            </a:xfrm>
            <a:prstGeom prst="flowChartAlternateProcess">
              <a:avLst/>
            </a:prstGeom>
            <a:solidFill>
              <a:srgbClr val="FFFFFF"/>
            </a:solidFill>
            <a:ln w="15875">
              <a:solidFill>
                <a:srgbClr val="FF881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962" y="7775"/>
              <a:ext cx="13014" cy="3290"/>
            </a:xfrm>
            <a:prstGeom prst="rect">
              <a:avLst/>
            </a:prstGeom>
            <a:noFill/>
          </p:spPr>
          <p:txBody>
            <a:bodyPr wrap="square" rtlCol="0">
              <a:spAutoFit/>
            </a:bodyPr>
            <a:p>
              <a:pPr>
                <a:lnSpc>
                  <a:spcPct val="150000"/>
                </a:lnSpc>
              </a:pPr>
              <a:r>
                <a:rPr sz="1200" dirty="0">
                  <a:latin typeface="OPPOSans M" panose="00020600040101010101" charset="-122"/>
                  <a:ea typeface="OPPOSans M" panose="00020600040101010101" charset="-122"/>
                  <a:cs typeface="OPPOSans M" panose="00020600040101010101" charset="-122"/>
                </a:rPr>
                <a:t>其他</a:t>
              </a:r>
              <a:r>
                <a:rPr sz="1200" dirty="0">
                  <a:latin typeface="OPPOSans M" panose="00020600040101010101" charset="-122"/>
                  <a:ea typeface="OPPOSans M" panose="00020600040101010101" charset="-122"/>
                  <a:cs typeface="OPPOSans M" panose="00020600040101010101" charset="-122"/>
                  <a:sym typeface="+mn-ea"/>
                </a:rPr>
                <a:t>VCCI特邀买家</a:t>
              </a:r>
              <a:endParaRPr sz="1200" dirty="0">
                <a:latin typeface="OPPOSans M" panose="00020600040101010101" charset="-122"/>
                <a:ea typeface="OPPOSans M" panose="00020600040101010101" charset="-122"/>
                <a:cs typeface="OPPOSans M" panose="00020600040101010101" charset="-122"/>
                <a:sym typeface="+mn-ea"/>
              </a:endParaRPr>
            </a:p>
            <a:p>
              <a:pPr>
                <a:lnSpc>
                  <a:spcPct val="150000"/>
                </a:lnSpc>
              </a:pPr>
              <a:r>
                <a:rPr lang="zh-CN" sz="1200" dirty="0">
                  <a:latin typeface="OPPOSans M" panose="00020600040101010101" charset="-122"/>
                  <a:ea typeface="OPPOSans M" panose="00020600040101010101" charset="-122"/>
                  <a:cs typeface="OPPOSans M" panose="00020600040101010101" charset="-122"/>
                  <a:sym typeface="+mn-ea"/>
                </a:rPr>
                <a:t>展会非常专业，展品丰富，价格合适，我们看到了非常多来自中国的高质量展品。现场的交流论坛，让我们了解到中越商贸交流的更多可能性。希望主办方可以多多举办这样的活动，一年一次还是太少了！</a:t>
              </a:r>
              <a:endParaRPr sz="1200" dirty="0">
                <a:latin typeface="OPPOSans M" panose="00020600040101010101" charset="-122"/>
                <a:ea typeface="OPPOSans M" panose="00020600040101010101" charset="-122"/>
                <a:cs typeface="OPPOSans M" panose="00020600040101010101" charset="-122"/>
                <a:sym typeface="+mn-ea"/>
              </a:endParaRPr>
            </a:p>
            <a:p>
              <a:pPr>
                <a:lnSpc>
                  <a:spcPct val="150000"/>
                </a:lnSpc>
              </a:pPr>
              <a:endParaRPr lang="zh-CN" altLang="en-US" sz="1200" dirty="0">
                <a:latin typeface="微软雅黑" panose="020B0503020204020204" charset="-122"/>
                <a:ea typeface="微软雅黑" panose="020B0503020204020204" charset="-122"/>
                <a:cs typeface="微软雅黑" panose="020B0503020204020204" charset="-122"/>
              </a:endParaRPr>
            </a:p>
          </p:txBody>
        </p:sp>
      </p:grpSp>
      <p:grpSp>
        <p:nvGrpSpPr>
          <p:cNvPr id="4" name="组合 3"/>
          <p:cNvGrpSpPr/>
          <p:nvPr/>
        </p:nvGrpSpPr>
        <p:grpSpPr>
          <a:xfrm>
            <a:off x="704215" y="3615055"/>
            <a:ext cx="2821305" cy="936625"/>
            <a:chOff x="845" y="5679"/>
            <a:chExt cx="4866" cy="1522"/>
          </a:xfrm>
        </p:grpSpPr>
        <p:sp>
          <p:nvSpPr>
            <p:cNvPr id="19" name="圆角矩形标注 18"/>
            <p:cNvSpPr/>
            <p:nvPr>
              <p:custDataLst>
                <p:tags r:id="rId3"/>
              </p:custDataLst>
            </p:nvPr>
          </p:nvSpPr>
          <p:spPr>
            <a:xfrm rot="10800000" flipH="1">
              <a:off x="845" y="5679"/>
              <a:ext cx="4865" cy="1522"/>
            </a:xfrm>
            <a:prstGeom prst="wedgeRoundRectCallout">
              <a:avLst/>
            </a:prstGeom>
            <a:solidFill>
              <a:srgbClr val="FFFFFF"/>
            </a:solidFill>
            <a:ln w="15875">
              <a:solidFill>
                <a:srgbClr val="FF830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custDataLst>
                <p:tags r:id="rId4"/>
              </p:custDataLst>
            </p:nvPr>
          </p:nvSpPr>
          <p:spPr>
            <a:xfrm>
              <a:off x="845" y="5705"/>
              <a:ext cx="4866" cy="1442"/>
            </a:xfrm>
            <a:prstGeom prst="rect">
              <a:avLst/>
            </a:prstGeom>
          </p:spPr>
          <p:txBody>
            <a:bodyPr wrap="square">
              <a:noAutofit/>
              <a:extLst>
                <a:ext uri="{4A0BC546-FE56-4ADE-93B0-CB8AF2F6F144}">
                  <wpsdc:textFrameExt xmlns:wpsdc="http://www.wps.cn/officeDocument/2022/drawingmlCustomData" type="text"/>
                </a:ext>
              </a:extLst>
            </a:bodyPr>
            <a:p>
              <a:pPr algn="just">
                <a:lnSpc>
                  <a:spcPct val="150000"/>
                </a:lnSpc>
              </a:pPr>
              <a:r>
                <a:rPr sz="1200" dirty="0">
                  <a:solidFill>
                    <a:schemeClr val="tx1"/>
                  </a:solidFill>
                  <a:latin typeface="OPPOSans M" panose="00020600040101010101" charset="-122"/>
                  <a:ea typeface="OPPOSans M" panose="00020600040101010101" charset="-122"/>
                  <a:cs typeface="OPPOSans M" panose="00020600040101010101" charset="-122"/>
                </a:rPr>
                <a:t>VCCI特邀买家</a:t>
              </a:r>
              <a:r>
                <a:rPr lang="en-US" sz="1200" dirty="0">
                  <a:solidFill>
                    <a:schemeClr val="tx1"/>
                  </a:solidFill>
                  <a:latin typeface="OPPOSans M" panose="00020600040101010101" charset="-122"/>
                  <a:ea typeface="OPPOSans M" panose="00020600040101010101" charset="-122"/>
                  <a:cs typeface="OPPOSans M" panose="00020600040101010101" charset="-122"/>
                </a:rPr>
                <a:t>—</a:t>
              </a:r>
              <a:r>
                <a:rPr sz="1200" dirty="0">
                  <a:solidFill>
                    <a:schemeClr val="tx1"/>
                  </a:solidFill>
                  <a:latin typeface="OPPOSans M" panose="00020600040101010101" charset="-122"/>
                  <a:ea typeface="OPPOSans M" panose="00020600040101010101" charset="-122"/>
                  <a:cs typeface="OPPOSans M" panose="00020600040101010101" charset="-122"/>
                </a:rPr>
                <a:t>AMANDA有限公司</a:t>
              </a:r>
              <a:endParaRPr sz="1200" dirty="0">
                <a:solidFill>
                  <a:schemeClr val="tx1"/>
                </a:solidFill>
                <a:latin typeface="OPPOSans M" panose="00020600040101010101" charset="-122"/>
                <a:ea typeface="OPPOSans M" panose="00020600040101010101" charset="-122"/>
                <a:cs typeface="OPPOSans M" panose="00020600040101010101" charset="-122"/>
              </a:endParaRPr>
            </a:p>
            <a:p>
              <a:pPr algn="just">
                <a:lnSpc>
                  <a:spcPct val="150000"/>
                </a:lnSpc>
              </a:pPr>
              <a:r>
                <a:rPr lang="zh-CN" sz="1200" dirty="0">
                  <a:solidFill>
                    <a:schemeClr val="tx1"/>
                  </a:solidFill>
                  <a:latin typeface="OPPOSans M" panose="00020600040101010101" charset="-122"/>
                  <a:ea typeface="OPPOSans M" panose="00020600040101010101" charset="-122"/>
                  <a:cs typeface="OPPOSans M" panose="00020600040101010101" charset="-122"/>
                </a:rPr>
                <a:t>展会现场寻求到了合适的供应商，目前已交定金，销量好会大批量采购！</a:t>
              </a:r>
              <a:endParaRPr lang="zh-CN" sz="1200" dirty="0">
                <a:solidFill>
                  <a:schemeClr val="tx1"/>
                </a:solidFill>
                <a:latin typeface="OPPOSans M" panose="00020600040101010101" charset="-122"/>
                <a:ea typeface="OPPOSans M" panose="00020600040101010101" charset="-122"/>
                <a:cs typeface="OPPOSans M" panose="00020600040101010101" charset="-122"/>
              </a:endParaRPr>
            </a:p>
          </p:txBody>
        </p:sp>
      </p:grpSp>
      <p:pic>
        <p:nvPicPr>
          <p:cNvPr id="120" name="图片 119"/>
          <p:cNvPicPr/>
          <p:nvPr/>
        </p:nvPicPr>
        <p:blipFill>
          <a:blip r:embed="rId5"/>
          <a:stretch>
            <a:fillRect/>
          </a:stretch>
        </p:blipFill>
        <p:spPr>
          <a:xfrm>
            <a:off x="704215" y="1529080"/>
            <a:ext cx="2821305" cy="1792605"/>
          </a:xfrm>
          <a:prstGeom prst="rect">
            <a:avLst/>
          </a:prstGeom>
          <a:noFill/>
          <a:ln w="9525">
            <a:noFill/>
          </a:ln>
          <a:effectLst>
            <a:outerShdw blurRad="50800" dist="38100" dir="2700000" algn="tl" rotWithShape="0">
              <a:prstClr val="black">
                <a:alpha val="40000"/>
              </a:prstClr>
            </a:outerShdw>
          </a:effectLst>
        </p:spPr>
      </p:pic>
      <p:pic>
        <p:nvPicPr>
          <p:cNvPr id="122" name="图片 121"/>
          <p:cNvPicPr/>
          <p:nvPr/>
        </p:nvPicPr>
        <p:blipFill>
          <a:blip r:embed="rId6"/>
          <a:stretch>
            <a:fillRect/>
          </a:stretch>
        </p:blipFill>
        <p:spPr>
          <a:xfrm>
            <a:off x="4476115" y="1529080"/>
            <a:ext cx="2791460" cy="1792605"/>
          </a:xfrm>
          <a:prstGeom prst="rect">
            <a:avLst/>
          </a:prstGeom>
          <a:noFill/>
          <a:ln w="9525">
            <a:noFill/>
          </a:ln>
          <a:effectLst>
            <a:outerShdw blurRad="50800" dist="38100" dir="2700000" algn="tl" rotWithShape="0">
              <a:prstClr val="black">
                <a:alpha val="40000"/>
              </a:prstClr>
            </a:outerShdw>
          </a:effectLst>
        </p:spPr>
      </p:pic>
      <p:pic>
        <p:nvPicPr>
          <p:cNvPr id="123" name="图片 122"/>
          <p:cNvPicPr/>
          <p:nvPr/>
        </p:nvPicPr>
        <p:blipFill>
          <a:blip r:embed="rId7"/>
          <a:stretch>
            <a:fillRect/>
          </a:stretch>
        </p:blipFill>
        <p:spPr>
          <a:xfrm>
            <a:off x="8218170" y="1529080"/>
            <a:ext cx="2790825" cy="1792605"/>
          </a:xfrm>
          <a:prstGeom prst="rect">
            <a:avLst/>
          </a:prstGeom>
          <a:noFill/>
          <a:ln w="9525">
            <a:noFill/>
          </a:ln>
          <a:effectLst>
            <a:outerShdw blurRad="50800" dist="38100" dir="2700000" algn="tl" rotWithShape="0">
              <a:prstClr val="black">
                <a:alpha val="40000"/>
              </a:prstClr>
            </a:outerShdw>
          </a:effectLst>
        </p:spPr>
      </p:pic>
      <p:grpSp>
        <p:nvGrpSpPr>
          <p:cNvPr id="8" name="组合 7"/>
          <p:cNvGrpSpPr/>
          <p:nvPr/>
        </p:nvGrpSpPr>
        <p:grpSpPr>
          <a:xfrm>
            <a:off x="4351568" y="3630930"/>
            <a:ext cx="3012059" cy="936625"/>
            <a:chOff x="605" y="5679"/>
            <a:chExt cx="5195" cy="1522"/>
          </a:xfrm>
        </p:grpSpPr>
        <p:sp>
          <p:nvSpPr>
            <p:cNvPr id="11" name="圆角矩形标注 10"/>
            <p:cNvSpPr/>
            <p:nvPr>
              <p:custDataLst>
                <p:tags r:id="rId8"/>
              </p:custDataLst>
            </p:nvPr>
          </p:nvSpPr>
          <p:spPr>
            <a:xfrm rot="10800000" flipH="1">
              <a:off x="631" y="5679"/>
              <a:ext cx="5078" cy="1522"/>
            </a:xfrm>
            <a:prstGeom prst="wedgeRoundRectCallout">
              <a:avLst/>
            </a:prstGeom>
            <a:solidFill>
              <a:srgbClr val="FFFFFF"/>
            </a:solidFill>
            <a:ln w="15875">
              <a:solidFill>
                <a:srgbClr val="FF830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9"/>
              </p:custDataLst>
            </p:nvPr>
          </p:nvSpPr>
          <p:spPr>
            <a:xfrm>
              <a:off x="605" y="5705"/>
              <a:ext cx="5195" cy="1442"/>
            </a:xfrm>
            <a:prstGeom prst="rect">
              <a:avLst/>
            </a:prstGeom>
          </p:spPr>
          <p:txBody>
            <a:bodyPr wrap="square">
              <a:noAutofit/>
              <a:extLst>
                <a:ext uri="{4A0BC546-FE56-4ADE-93B0-CB8AF2F6F144}">
                  <wpsdc:textFrameExt xmlns:wpsdc="http://www.wps.cn/officeDocument/2022/drawingmlCustomData" type="text"/>
                </a:ext>
              </a:extLst>
            </a:bodyPr>
            <a:p>
              <a:pPr algn="just">
                <a:lnSpc>
                  <a:spcPct val="150000"/>
                </a:lnSpc>
              </a:pPr>
              <a:r>
                <a:rPr sz="1200" dirty="0">
                  <a:solidFill>
                    <a:schemeClr val="tx1"/>
                  </a:solidFill>
                  <a:latin typeface="OPPOSans M" panose="00020600040101010101" charset="-122"/>
                  <a:ea typeface="OPPOSans M" panose="00020600040101010101" charset="-122"/>
                  <a:cs typeface="OPPOSans M" panose="00020600040101010101" charset="-122"/>
                </a:rPr>
                <a:t>VCCI特邀买家—TTT Cooperation集团</a:t>
              </a:r>
              <a:r>
                <a:rPr lang="zh-CN" sz="1200" dirty="0">
                  <a:latin typeface="OPPOSans M" panose="00020600040101010101" charset="-122"/>
                  <a:ea typeface="OPPOSans M" panose="00020600040101010101" charset="-122"/>
                  <a:cs typeface="OPPOSans M" panose="00020600040101010101" charset="-122"/>
                  <a:sym typeface="+mn-ea"/>
                </a:rPr>
                <a:t>中国的产品确实非常丰富，并且品质较好，性价比也较高，在印尼市场非常有竞争力！</a:t>
              </a:r>
              <a:endParaRPr lang="zh-CN" sz="1200" dirty="0">
                <a:solidFill>
                  <a:schemeClr val="tx1"/>
                </a:solidFill>
                <a:latin typeface="OPPOSans M" panose="00020600040101010101" charset="-122"/>
                <a:ea typeface="OPPOSans M" panose="00020600040101010101" charset="-122"/>
                <a:cs typeface="OPPOSans M" panose="00020600040101010101" charset="-122"/>
                <a:sym typeface="+mn-ea"/>
              </a:endParaRPr>
            </a:p>
          </p:txBody>
        </p:sp>
      </p:grpSp>
      <p:grpSp>
        <p:nvGrpSpPr>
          <p:cNvPr id="15" name="组合 14"/>
          <p:cNvGrpSpPr/>
          <p:nvPr/>
        </p:nvGrpSpPr>
        <p:grpSpPr>
          <a:xfrm>
            <a:off x="8152043" y="3599180"/>
            <a:ext cx="3012059" cy="936625"/>
            <a:chOff x="605" y="5679"/>
            <a:chExt cx="5195" cy="1522"/>
          </a:xfrm>
        </p:grpSpPr>
        <p:sp>
          <p:nvSpPr>
            <p:cNvPr id="17" name="圆角矩形标注 16"/>
            <p:cNvSpPr/>
            <p:nvPr>
              <p:custDataLst>
                <p:tags r:id="rId10"/>
              </p:custDataLst>
            </p:nvPr>
          </p:nvSpPr>
          <p:spPr>
            <a:xfrm rot="10800000" flipH="1">
              <a:off x="631" y="5679"/>
              <a:ext cx="5078" cy="1522"/>
            </a:xfrm>
            <a:prstGeom prst="wedgeRoundRectCallout">
              <a:avLst/>
            </a:prstGeom>
            <a:solidFill>
              <a:srgbClr val="FFFFFF"/>
            </a:solidFill>
            <a:ln w="15875">
              <a:solidFill>
                <a:srgbClr val="FF830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custDataLst>
                <p:tags r:id="rId11"/>
              </p:custDataLst>
            </p:nvPr>
          </p:nvSpPr>
          <p:spPr>
            <a:xfrm>
              <a:off x="605" y="5705"/>
              <a:ext cx="5195" cy="1442"/>
            </a:xfrm>
            <a:prstGeom prst="rect">
              <a:avLst/>
            </a:prstGeom>
          </p:spPr>
          <p:txBody>
            <a:bodyPr wrap="square">
              <a:noAutofit/>
              <a:extLst>
                <a:ext uri="{4A0BC546-FE56-4ADE-93B0-CB8AF2F6F144}">
                  <wpsdc:textFrameExt xmlns:wpsdc="http://www.wps.cn/officeDocument/2022/drawingmlCustomData" type="text"/>
                </a:ext>
              </a:extLst>
            </a:bodyPr>
            <a:p>
              <a:pPr algn="just">
                <a:lnSpc>
                  <a:spcPct val="150000"/>
                </a:lnSpc>
              </a:pPr>
              <a:r>
                <a:rPr sz="1200" dirty="0">
                  <a:latin typeface="OPPOSans M" panose="00020600040101010101" charset="-122"/>
                  <a:ea typeface="OPPOSans M" panose="00020600040101010101" charset="-122"/>
                  <a:cs typeface="OPPOSans M" panose="00020600040101010101" charset="-122"/>
                </a:rPr>
                <a:t>VCCI特邀买家—清雄生产贸易服务公司</a:t>
              </a:r>
              <a:endParaRPr sz="1200" dirty="0">
                <a:latin typeface="OPPOSans M" panose="00020600040101010101" charset="-122"/>
                <a:ea typeface="OPPOSans M" panose="00020600040101010101" charset="-122"/>
                <a:cs typeface="OPPOSans M" panose="00020600040101010101" charset="-122"/>
              </a:endParaRPr>
            </a:p>
            <a:p>
              <a:pPr algn="just">
                <a:lnSpc>
                  <a:spcPct val="150000"/>
                </a:lnSpc>
              </a:pPr>
              <a:r>
                <a:rPr lang="zh-CN" sz="1200" dirty="0">
                  <a:latin typeface="OPPOSans M" panose="00020600040101010101" charset="-122"/>
                  <a:ea typeface="OPPOSans M" panose="00020600040101010101" charset="-122"/>
                  <a:cs typeface="OPPOSans M" panose="00020600040101010101" charset="-122"/>
                </a:rPr>
                <a:t>寻找到了我们喜欢的产品，展前注册，提前与卖家沟通，节省了很多时间，非常好！</a:t>
              </a:r>
              <a:endParaRPr lang="en-US" altLang="zh-CN" sz="1200" dirty="0">
                <a:latin typeface="OPPOSans M" panose="00020600040101010101" charset="-122"/>
                <a:ea typeface="OPPOSans M" panose="00020600040101010101" charset="-122"/>
                <a:cs typeface="OPPOSans M" panose="00020600040101010101" charset="-122"/>
              </a:endParaRPr>
            </a:p>
          </p:txBody>
        </p:sp>
      </p:grpSp>
      <p:pic>
        <p:nvPicPr>
          <p:cNvPr id="124" name="图片 123"/>
          <p:cNvPicPr/>
          <p:nvPr/>
        </p:nvPicPr>
        <p:blipFill>
          <a:blip r:embed="rId12"/>
          <a:stretch>
            <a:fillRect/>
          </a:stretch>
        </p:blipFill>
        <p:spPr>
          <a:xfrm>
            <a:off x="7620000" y="4784725"/>
            <a:ext cx="1275080" cy="1793240"/>
          </a:xfrm>
          <a:prstGeom prst="rect">
            <a:avLst/>
          </a:prstGeom>
          <a:noFill/>
          <a:ln w="9525">
            <a:noFill/>
          </a:ln>
          <a:effectLst>
            <a:outerShdw blurRad="50800" dist="38100" dir="2700000" algn="tl" rotWithShape="0">
              <a:prstClr val="black">
                <a:alpha val="40000"/>
              </a:prstClr>
            </a:outerShdw>
          </a:effectLst>
        </p:spPr>
      </p:pic>
      <p:pic>
        <p:nvPicPr>
          <p:cNvPr id="125" name="图片 124"/>
          <p:cNvPicPr/>
          <p:nvPr/>
        </p:nvPicPr>
        <p:blipFill>
          <a:blip r:embed="rId13"/>
          <a:stretch>
            <a:fillRect/>
          </a:stretch>
        </p:blipFill>
        <p:spPr>
          <a:xfrm>
            <a:off x="10382885" y="4786630"/>
            <a:ext cx="1271905" cy="1782445"/>
          </a:xfrm>
          <a:prstGeom prst="rect">
            <a:avLst/>
          </a:prstGeom>
          <a:noFill/>
          <a:ln w="9525">
            <a:noFill/>
          </a:ln>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14"/>
          <a:stretch>
            <a:fillRect/>
          </a:stretch>
        </p:blipFill>
        <p:spPr>
          <a:xfrm>
            <a:off x="9001125" y="4784725"/>
            <a:ext cx="1275715" cy="179070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双枪】厨房用品1"/>
          <p:cNvPicPr>
            <a:picLocks noChangeAspect="1"/>
          </p:cNvPicPr>
          <p:nvPr/>
        </p:nvPicPr>
        <p:blipFill>
          <a:blip r:embed="rId1"/>
          <a:stretch>
            <a:fillRect/>
          </a:stretch>
        </p:blipFill>
        <p:spPr>
          <a:xfrm>
            <a:off x="-1638300" y="-905510"/>
            <a:ext cx="14056995" cy="8288020"/>
          </a:xfrm>
          <a:prstGeom prst="rect">
            <a:avLst/>
          </a:prstGeom>
        </p:spPr>
      </p:pic>
      <p:sp>
        <p:nvSpPr>
          <p:cNvPr id="6" name="矩形 5"/>
          <p:cNvSpPr/>
          <p:nvPr/>
        </p:nvSpPr>
        <p:spPr>
          <a:xfrm>
            <a:off x="-915035" y="-238760"/>
            <a:ext cx="13404850" cy="7621270"/>
          </a:xfrm>
          <a:prstGeom prst="rect">
            <a:avLst/>
          </a:prstGeom>
          <a:gradFill>
            <a:gsLst>
              <a:gs pos="40000">
                <a:schemeClr val="accent2">
                  <a:alpha val="48000"/>
                </a:schemeClr>
              </a:gs>
              <a:gs pos="0">
                <a:schemeClr val="accent2">
                  <a:lumMod val="25000"/>
                  <a:lumOff val="75000"/>
                  <a:alpha val="0"/>
                </a:schemeClr>
              </a:gs>
              <a:gs pos="100000">
                <a:schemeClr val="accent2">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5379085" y="5527675"/>
            <a:ext cx="6426835" cy="783590"/>
          </a:xfrm>
          <a:prstGeom prst="rect">
            <a:avLst/>
          </a:prstGeom>
          <a:noFill/>
        </p:spPr>
        <p:txBody>
          <a:bodyPr wrap="square" rtlCol="0">
            <a:spAutoFit/>
          </a:bodyPr>
          <a:p>
            <a:pPr algn="just">
              <a:lnSpc>
                <a:spcPct val="150000"/>
              </a:lnSpc>
            </a:pPr>
            <a:r>
              <a:rPr lang="zh-CN" altLang="en-US" sz="1000">
                <a:solidFill>
                  <a:schemeClr val="bg1"/>
                </a:solidFill>
                <a:latin typeface="微软雅黑" panose="020B0503020204020204" charset="-122"/>
                <a:ea typeface="微软雅黑" panose="020B0503020204020204" charset="-122"/>
                <a:cs typeface="微软雅黑" panose="020B0503020204020204" charset="-122"/>
              </a:rPr>
              <a:t>HomeLife Expo 凭借米奥兰特14年来积淀的全球优质买家资源和丰富海外市场运营经验，独创性的以数据驱动为核心的数字化办展参展观展模式，依托中国强大的供应链及卓越的产品设计创新及生产能力，打造专业的高品质HOMELIFE国际家居礼品全球系列展，助力超过20万中国企业出海全球。</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3858260" y="4195445"/>
            <a:ext cx="7947660" cy="1198880"/>
          </a:xfrm>
          <a:prstGeom prst="rect">
            <a:avLst/>
          </a:prstGeom>
        </p:spPr>
        <p:txBody>
          <a:bodyPr wrap="square">
            <a:spAutoFit/>
            <a:extLst>
              <a:ext uri="{4A0BC546-FE56-4ADE-93B0-CB8AF2F6F144}">
                <wpsdc:textFrameExt xmlns:wpsdc="http://www.wps.cn/officeDocument/2022/drawingmlCustomData" type="text"/>
              </a:ext>
            </a:extLst>
          </a:bodyPr>
          <a:p>
            <a:pPr algn="r">
              <a:lnSpc>
                <a:spcPct val="100000"/>
              </a:lnSpc>
              <a:buClrTx/>
              <a:buSzTx/>
              <a:buFontTx/>
            </a:pPr>
            <a:r>
              <a:rPr kumimoji="1" lang="zh-CN" altLang="en-US" sz="3600" b="1" dirty="0">
                <a:ln>
                  <a:noFill/>
                </a:ln>
                <a:solidFill>
                  <a:schemeClr val="bg1"/>
                </a:solidFill>
                <a:latin typeface="Microsoft YaHei UI" panose="020B0503020204020204" pitchFamily="34" charset="-122"/>
                <a:ea typeface="Microsoft YaHei UI" panose="020B0503020204020204" pitchFamily="34" charset="-122"/>
              </a:rPr>
              <a:t>中国制造点亮全球家居生活</a:t>
            </a:r>
            <a:endParaRPr kumimoji="1" lang="zh-CN" altLang="en-US" sz="3600" b="1" dirty="0">
              <a:ln>
                <a:noFill/>
              </a:ln>
              <a:solidFill>
                <a:schemeClr val="bg1"/>
              </a:solidFill>
              <a:latin typeface="Microsoft YaHei UI" panose="020B0503020204020204" pitchFamily="34" charset="-122"/>
              <a:ea typeface="Microsoft YaHei UI" panose="020B0503020204020204" pitchFamily="34" charset="-122"/>
            </a:endParaRPr>
          </a:p>
          <a:p>
            <a:pPr algn="r">
              <a:lnSpc>
                <a:spcPct val="100000"/>
              </a:lnSpc>
              <a:buClrTx/>
              <a:buSzTx/>
              <a:buFontTx/>
            </a:pPr>
            <a:r>
              <a:rPr kumimoji="1" lang="en-US" altLang="zh-CN" sz="3600" b="1" dirty="0">
                <a:ln>
                  <a:noFill/>
                </a:ln>
                <a:solidFill>
                  <a:schemeClr val="bg1"/>
                </a:solidFill>
                <a:latin typeface="Microsoft YaHei UI" panose="020B0503020204020204" pitchFamily="34" charset="-122"/>
                <a:ea typeface="Microsoft YaHei UI" panose="020B0503020204020204" pitchFamily="34" charset="-122"/>
              </a:rPr>
              <a:t>             </a:t>
            </a:r>
            <a:r>
              <a:rPr kumimoji="1" lang="zh-CN" altLang="en-US" sz="3600" b="1" dirty="0">
                <a:ln>
                  <a:noFill/>
                </a:ln>
                <a:solidFill>
                  <a:schemeClr val="bg1"/>
                </a:solidFill>
                <a:latin typeface="Microsoft YaHei UI" panose="020B0503020204020204" pitchFamily="34" charset="-122"/>
                <a:ea typeface="Microsoft YaHei UI" panose="020B0503020204020204" pitchFamily="34" charset="-122"/>
              </a:rPr>
              <a:t>产业出海高效商贸对接平台</a:t>
            </a:r>
            <a:endParaRPr kumimoji="1" lang="zh-CN" altLang="en-US" sz="3600" b="1" dirty="0">
              <a:ln>
                <a:noFill/>
              </a:ln>
              <a:solidFill>
                <a:schemeClr val="bg1"/>
              </a:solidFill>
              <a:latin typeface="Microsoft YaHei UI" panose="020B0503020204020204" pitchFamily="34" charset="-122"/>
              <a:ea typeface="Microsoft YaHei UI" panose="020B0503020204020204" pitchFamily="34" charset="-122"/>
            </a:endParaRPr>
          </a:p>
        </p:txBody>
      </p:sp>
      <p:pic>
        <p:nvPicPr>
          <p:cNvPr id="10" name="图片 9"/>
          <p:cNvPicPr>
            <a:picLocks noChangeAspect="1"/>
          </p:cNvPicPr>
          <p:nvPr>
            <p:custDataLst>
              <p:tags r:id="rId2"/>
            </p:custDataLst>
          </p:nvPr>
        </p:nvPicPr>
        <p:blipFill>
          <a:blip r:embed="rId3"/>
          <a:stretch>
            <a:fillRect/>
          </a:stretch>
        </p:blipFill>
        <p:spPr>
          <a:xfrm>
            <a:off x="9770775" y="245553"/>
            <a:ext cx="2084018" cy="41591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7" name="文本框 6"/>
          <p:cNvSpPr txBox="1"/>
          <p:nvPr/>
        </p:nvSpPr>
        <p:spPr>
          <a:xfrm>
            <a:off x="543560" y="518160"/>
            <a:ext cx="9263380" cy="744220"/>
          </a:xfrm>
          <a:prstGeom prst="rect">
            <a:avLst/>
          </a:prstGeom>
          <a:noFill/>
        </p:spPr>
        <p:txBody>
          <a:bodyPr wrap="square" rtlCol="0">
            <a:noAutofit/>
          </a:bodyPr>
          <a:p>
            <a:pPr>
              <a:buClrTx/>
              <a:buSzTx/>
              <a:buFontTx/>
              <a:buNone/>
            </a:pPr>
            <a:r>
              <a:rPr kumimoji="1" lang="zh-CN" sz="3200" b="1" dirty="0">
                <a:solidFill>
                  <a:srgbClr val="FF8006"/>
                </a:solidFill>
                <a:latin typeface="OPPOSans B" panose="00020600040101010101" charset="-122"/>
                <a:ea typeface="OPPOSans B" panose="00020600040101010101" charset="-122"/>
                <a:sym typeface="+mn-ea"/>
              </a:rPr>
              <a:t>数据驱动数字化专业展  精准客商匹配</a:t>
            </a:r>
            <a:endParaRPr kumimoji="1" lang="zh-CN" sz="3200" b="1" dirty="0">
              <a:solidFill>
                <a:srgbClr val="FF8006"/>
              </a:solidFill>
              <a:latin typeface="OPPOSans B" panose="00020600040101010101" charset="-122"/>
              <a:ea typeface="OPPOSans B" panose="00020600040101010101" charset="-122"/>
            </a:endParaRPr>
          </a:p>
          <a:p>
            <a:endParaRPr kumimoji="1" lang="zh-CN" altLang="en-US" sz="4000" b="1" dirty="0">
              <a:solidFill>
                <a:srgbClr val="FF860F"/>
              </a:solidFill>
              <a:latin typeface="OPPOSans B" panose="00020600040101010101" charset="-122"/>
              <a:ea typeface="OPPOSans B" panose="00020600040101010101" charset="-122"/>
            </a:endParaRPr>
          </a:p>
          <a:p>
            <a:endParaRPr kumimoji="1" lang="zh-CN" altLang="en-US" sz="4000" b="1" dirty="0">
              <a:solidFill>
                <a:srgbClr val="FF860F"/>
              </a:solidFill>
              <a:latin typeface="OPPOSans B" panose="00020600040101010101" charset="-122"/>
              <a:ea typeface="OPPOSans B" panose="00020600040101010101" charset="-122"/>
            </a:endParaRPr>
          </a:p>
        </p:txBody>
      </p:sp>
      <p:grpSp>
        <p:nvGrpSpPr>
          <p:cNvPr id="17" name="组合 16"/>
          <p:cNvGrpSpPr/>
          <p:nvPr/>
        </p:nvGrpSpPr>
        <p:grpSpPr>
          <a:xfrm>
            <a:off x="543560" y="2496185"/>
            <a:ext cx="11182985" cy="3458210"/>
            <a:chOff x="856" y="3082"/>
            <a:chExt cx="17611" cy="5446"/>
          </a:xfrm>
        </p:grpSpPr>
        <p:pic>
          <p:nvPicPr>
            <p:cNvPr id="126" name="图片 125"/>
            <p:cNvPicPr/>
            <p:nvPr/>
          </p:nvPicPr>
          <p:blipFill>
            <a:blip r:embed="rId3"/>
            <a:srcRect t="18440"/>
            <a:stretch>
              <a:fillRect/>
            </a:stretch>
          </p:blipFill>
          <p:spPr>
            <a:xfrm>
              <a:off x="856" y="3082"/>
              <a:ext cx="9013" cy="5327"/>
            </a:xfrm>
            <a:prstGeom prst="rect">
              <a:avLst/>
            </a:prstGeom>
            <a:noFill/>
            <a:ln w="9525">
              <a:noFill/>
            </a:ln>
          </p:spPr>
        </p:pic>
        <p:pic>
          <p:nvPicPr>
            <p:cNvPr id="127" name="图片 126"/>
            <p:cNvPicPr/>
            <p:nvPr/>
          </p:nvPicPr>
          <p:blipFill>
            <a:blip r:embed="rId4"/>
            <a:stretch>
              <a:fillRect/>
            </a:stretch>
          </p:blipFill>
          <p:spPr>
            <a:xfrm>
              <a:off x="9869" y="3082"/>
              <a:ext cx="8599" cy="5446"/>
            </a:xfrm>
            <a:prstGeom prst="rect">
              <a:avLst/>
            </a:prstGeom>
            <a:noFill/>
            <a:ln w="9525">
              <a:noFill/>
            </a:ln>
          </p:spPr>
        </p:pic>
      </p:grpSp>
      <p:grpSp>
        <p:nvGrpSpPr>
          <p:cNvPr id="18" name="组合 17"/>
          <p:cNvGrpSpPr/>
          <p:nvPr/>
        </p:nvGrpSpPr>
        <p:grpSpPr>
          <a:xfrm>
            <a:off x="965835" y="1393190"/>
            <a:ext cx="12315190" cy="600075"/>
            <a:chOff x="1054" y="1706"/>
            <a:chExt cx="7794" cy="945"/>
          </a:xfrm>
        </p:grpSpPr>
        <p:sp>
          <p:nvSpPr>
            <p:cNvPr id="19" name="矩形 18"/>
            <p:cNvSpPr/>
            <p:nvPr/>
          </p:nvSpPr>
          <p:spPr>
            <a:xfrm>
              <a:off x="1054" y="1706"/>
              <a:ext cx="6541" cy="945"/>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1054" y="1904"/>
              <a:ext cx="7794" cy="580"/>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1800" b="1">
                  <a:solidFill>
                    <a:schemeClr val="bg1"/>
                  </a:solidFill>
                  <a:latin typeface="Arial" panose="020B0604020202020204" pitchFamily="34" charset="0"/>
                  <a:ea typeface="微软雅黑" panose="020B0503020204020204" charset="-122"/>
                </a:rPr>
                <a:t>                    </a:t>
              </a:r>
              <a:r>
                <a:rPr lang="zh-CN" altLang="en-US" sz="1800" b="1">
                  <a:solidFill>
                    <a:schemeClr val="bg1"/>
                  </a:solidFill>
                  <a:latin typeface="Arial" panose="020B0604020202020204" pitchFamily="34" charset="0"/>
                  <a:ea typeface="微软雅黑" panose="020B0503020204020204" charset="-122"/>
                </a:rPr>
                <a:t>部分特邀大买家</a:t>
              </a:r>
              <a:r>
                <a:rPr lang="en-US" altLang="zh-CN" sz="1800" b="1">
                  <a:solidFill>
                    <a:schemeClr val="bg1"/>
                  </a:solidFill>
                  <a:latin typeface="Arial" panose="020B0604020202020204" pitchFamily="34" charset="0"/>
                  <a:ea typeface="微软雅黑" panose="020B0503020204020204" charset="-122"/>
                </a:rPr>
                <a:t>  </a:t>
              </a:r>
              <a:r>
                <a:rPr lang="zh-CN" altLang="en-US" sz="1800" b="1">
                  <a:solidFill>
                    <a:schemeClr val="bg1"/>
                  </a:solidFill>
                  <a:latin typeface="Arial" panose="020B0604020202020204" pitchFamily="34" charset="0"/>
                  <a:ea typeface="微软雅黑" panose="020B0503020204020204" charset="-122"/>
                </a:rPr>
                <a:t>越南展预注册买家数高达</a:t>
              </a:r>
              <a:r>
                <a:rPr lang="en-US" altLang="zh-CN" sz="1800" b="1">
                  <a:solidFill>
                    <a:schemeClr val="bg1"/>
                  </a:solidFill>
                  <a:latin typeface="Arial" panose="020B0604020202020204" pitchFamily="34" charset="0"/>
                  <a:ea typeface="微软雅黑" panose="020B0503020204020204" charset="-122"/>
                </a:rPr>
                <a:t>49291</a:t>
              </a:r>
              <a:r>
                <a:rPr lang="zh-CN" altLang="en-US" sz="1800" b="1">
                  <a:solidFill>
                    <a:schemeClr val="bg1"/>
                  </a:solidFill>
                  <a:latin typeface="Arial" panose="020B0604020202020204" pitchFamily="34" charset="0"/>
                  <a:ea typeface="微软雅黑" panose="020B0503020204020204" charset="-122"/>
                </a:rPr>
                <a:t>位！</a:t>
              </a:r>
              <a:r>
                <a:rPr lang="en-US" altLang="zh-CN" sz="1800" b="1">
                  <a:solidFill>
                    <a:schemeClr val="bg1"/>
                  </a:solidFill>
                  <a:latin typeface="Arial" panose="020B0604020202020204" pitchFamily="34" charset="0"/>
                  <a:ea typeface="微软雅黑" panose="020B0503020204020204" charset="-122"/>
                </a:rPr>
                <a:t>62%</a:t>
              </a:r>
              <a:r>
                <a:rPr lang="zh-CN" altLang="en-US" sz="1800" b="1">
                  <a:solidFill>
                    <a:schemeClr val="bg1"/>
                  </a:solidFill>
                  <a:latin typeface="Arial" panose="020B0604020202020204" pitchFamily="34" charset="0"/>
                  <a:ea typeface="微软雅黑" panose="020B0503020204020204" charset="-122"/>
                </a:rPr>
                <a:t>是关键决策人！</a:t>
              </a:r>
              <a:endParaRPr lang="en-US" altLang="zh-CN" sz="1800" b="1">
                <a:solidFill>
                  <a:schemeClr val="bg1"/>
                </a:solidFill>
                <a:latin typeface="Arial" panose="020B0604020202020204" pitchFamily="34" charset="0"/>
                <a:ea typeface="微软雅黑" panose="020B0503020204020204" charset="-122"/>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1365" cy="6858635"/>
          </a:xfrm>
          <a:prstGeom prst="rect">
            <a:avLst/>
          </a:prstGeom>
        </p:spPr>
      </p:pic>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Lst>
          </a:blip>
          <a:srcRect l="63133"/>
          <a:stretch>
            <a:fillRect/>
          </a:stretch>
        </p:blipFill>
        <p:spPr>
          <a:xfrm>
            <a:off x="-1" y="554798"/>
            <a:ext cx="4388371" cy="6020199"/>
          </a:xfrm>
          <a:prstGeom prst="rect">
            <a:avLst/>
          </a:prstGeom>
        </p:spPr>
      </p:pic>
      <p:sp>
        <p:nvSpPr>
          <p:cNvPr id="7" name="文本框 6"/>
          <p:cNvSpPr txBox="1"/>
          <p:nvPr/>
        </p:nvSpPr>
        <p:spPr>
          <a:xfrm>
            <a:off x="1230630" y="1884045"/>
            <a:ext cx="3730625" cy="3169285"/>
          </a:xfrm>
          <a:prstGeom prst="rect">
            <a:avLst/>
          </a:prstGeom>
          <a:noFill/>
        </p:spPr>
        <p:txBody>
          <a:bodyPr wrap="square">
            <a:spAutoFit/>
          </a:bodyPr>
          <a:lstStyle/>
          <a:p>
            <a:r>
              <a:rPr kumimoji="1" lang="en-US" altLang="zh-CN" sz="20000" b="1" i="1" dirty="0">
                <a:solidFill>
                  <a:schemeClr val="bg1"/>
                </a:solidFill>
                <a:latin typeface="等线" panose="02010600030101010101" charset="-122"/>
                <a:ea typeface="等线" panose="02010600030101010101" charset="-122"/>
              </a:rPr>
              <a:t>05</a:t>
            </a:r>
            <a:endParaRPr kumimoji="1" lang="zh-CN" altLang="en-US" sz="20000" b="1" dirty="0">
              <a:solidFill>
                <a:schemeClr val="bg1"/>
              </a:solidFill>
              <a:latin typeface="Microsoft YaHei UI" panose="020B0503020204020204" pitchFamily="34" charset="-122"/>
              <a:ea typeface="Microsoft YaHei UI" panose="020B0503020204020204" pitchFamily="34" charset="-122"/>
            </a:endParaRPr>
          </a:p>
        </p:txBody>
      </p:sp>
      <p:sp>
        <p:nvSpPr>
          <p:cNvPr id="8" name="文本框 7"/>
          <p:cNvSpPr txBox="1"/>
          <p:nvPr/>
        </p:nvSpPr>
        <p:spPr>
          <a:xfrm>
            <a:off x="4877435" y="2418715"/>
            <a:ext cx="6556375" cy="1876425"/>
          </a:xfrm>
          <a:prstGeom prst="rect">
            <a:avLst/>
          </a:prstGeom>
          <a:noFill/>
        </p:spPr>
        <p:txBody>
          <a:bodyPr wrap="square" rtlCol="0">
            <a:spAutoFit/>
          </a:bodyPr>
          <a:lstStyle/>
          <a:p>
            <a:r>
              <a:rPr kumimoji="1" lang="zh-CN" altLang="en-US" sz="8000" b="1" dirty="0">
                <a:ln>
                  <a:noFill/>
                </a:ln>
                <a:solidFill>
                  <a:schemeClr val="bg1"/>
                </a:solidFill>
                <a:latin typeface="Microsoft YaHei UI" panose="020B0503020204020204" pitchFamily="34" charset="-122"/>
                <a:ea typeface="Microsoft YaHei UI" panose="020B0503020204020204" pitchFamily="34" charset="-122"/>
              </a:rPr>
              <a:t>展会优势</a:t>
            </a:r>
            <a:endParaRPr kumimoji="1" lang="zh-CN" altLang="en-US" sz="8000" b="1" dirty="0">
              <a:ln>
                <a:noFill/>
              </a:ln>
              <a:solidFill>
                <a:schemeClr val="bg1"/>
              </a:solidFill>
              <a:latin typeface="Microsoft YaHei UI" panose="020B0503020204020204" pitchFamily="34" charset="-122"/>
              <a:ea typeface="Microsoft YaHei UI" panose="020B0503020204020204" pitchFamily="34" charset="-122"/>
            </a:endParaRPr>
          </a:p>
          <a:p>
            <a:r>
              <a:rPr kumimoji="1" sz="3600" b="1" dirty="0">
                <a:ln>
                  <a:noFill/>
                </a:ln>
                <a:solidFill>
                  <a:schemeClr val="bg1"/>
                </a:solidFill>
                <a:latin typeface="Microsoft YaHei UI" panose="020B0503020204020204" pitchFamily="34" charset="-122"/>
                <a:ea typeface="Microsoft YaHei UI" panose="020B0503020204020204" pitchFamily="34" charset="-122"/>
              </a:rPr>
              <a:t>Exhibition Advantages</a:t>
            </a:r>
            <a:endParaRPr kumimoji="1" sz="3600" b="1" dirty="0">
              <a:ln>
                <a:noFill/>
              </a:ln>
              <a:solidFill>
                <a:schemeClr val="bg1"/>
              </a:solidFill>
              <a:latin typeface="Microsoft YaHei UI" panose="020B0503020204020204" pitchFamily="34" charset="-122"/>
              <a:ea typeface="Microsoft YaHei UI" panose="020B0503020204020204" pitchFamily="34" charset="-122"/>
            </a:endParaRPr>
          </a:p>
        </p:txBody>
      </p:sp>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sp>
        <p:nvSpPr>
          <p:cNvPr id="5" name="文本框 4"/>
          <p:cNvSpPr txBox="1"/>
          <p:nvPr>
            <p:custDataLst>
              <p:tags r:id="rId4"/>
            </p:custDataLst>
          </p:nvPr>
        </p:nvSpPr>
        <p:spPr>
          <a:xfrm>
            <a:off x="-635" y="6111240"/>
            <a:ext cx="12192000" cy="368300"/>
          </a:xfrm>
          <a:prstGeom prst="rect">
            <a:avLst/>
          </a:prstGeom>
          <a:noFill/>
        </p:spPr>
        <p:txBody>
          <a:bodyPr wrap="square">
            <a:spAutoFit/>
          </a:bodyPr>
          <a:p>
            <a:pPr algn="ctr"/>
            <a:r>
              <a:rPr kumimoji="1" dirty="0">
                <a:solidFill>
                  <a:schemeClr val="bg1"/>
                </a:solidFill>
                <a:latin typeface="Microsoft YaHei UI" panose="020B0503020204020204" pitchFamily="34" charset="-122"/>
                <a:ea typeface="Microsoft YaHei UI" panose="020B0503020204020204" pitchFamily="34" charset="-122"/>
                <a:sym typeface="+mn-ea"/>
              </a:rPr>
              <a:t>www.homelifexpo.com</a:t>
            </a:r>
            <a:endParaRPr kumimoji="1" lang="en-GB" altLang="zh-CN" dirty="0">
              <a:solidFill>
                <a:schemeClr val="bg1"/>
              </a:solidFill>
              <a:latin typeface="Microsoft YaHei UI" panose="020B0503020204020204" pitchFamily="34" charset="-122"/>
              <a:ea typeface="Microsoft YaHei UI" panose="020B0503020204020204" pitchFamily="34" charset="-122"/>
            </a:endParaRPr>
          </a:p>
        </p:txBody>
      </p:sp>
      <p:pic>
        <p:nvPicPr>
          <p:cNvPr id="10" name="图片 9" descr="HOMELIFE (4)"/>
          <p:cNvPicPr>
            <a:picLocks noChangeAspect="1"/>
          </p:cNvPicPr>
          <p:nvPr/>
        </p:nvPicPr>
        <p:blipFill>
          <a:blip r:embed="rId5"/>
          <a:stretch>
            <a:fillRect/>
          </a:stretch>
        </p:blipFill>
        <p:spPr>
          <a:xfrm>
            <a:off x="341630" y="409575"/>
            <a:ext cx="2246630" cy="449580"/>
          </a:xfrm>
          <a:prstGeom prst="rect">
            <a:avLst/>
          </a:prstGeom>
        </p:spPr>
      </p:pic>
      <p:pic>
        <p:nvPicPr>
          <p:cNvPr id="2" name="图片 1" descr="qrcode_for_gh_d91195f3dbb7_258"/>
          <p:cNvPicPr>
            <a:picLocks noChangeAspect="1"/>
          </p:cNvPicPr>
          <p:nvPr/>
        </p:nvPicPr>
        <p:blipFill>
          <a:blip r:embed="rId6"/>
          <a:stretch>
            <a:fillRect/>
          </a:stretch>
        </p:blipFill>
        <p:spPr>
          <a:xfrm>
            <a:off x="10846435" y="295910"/>
            <a:ext cx="1056005" cy="105600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5" name="文本框 4"/>
          <p:cNvSpPr txBox="1"/>
          <p:nvPr/>
        </p:nvSpPr>
        <p:spPr>
          <a:xfrm>
            <a:off x="765175" y="908685"/>
            <a:ext cx="10662285" cy="583565"/>
          </a:xfrm>
          <a:prstGeom prst="rect">
            <a:avLst/>
          </a:prstGeom>
        </p:spPr>
        <p:txBody>
          <a:bodyPr wrap="square">
            <a:spAutoFit/>
            <a:extLst>
              <a:ext uri="{4A0BC546-FE56-4ADE-93B0-CB8AF2F6F144}">
                <wpsdc:textFrameExt xmlns:wpsdc="http://www.wps.cn/officeDocument/2022/drawingmlCustomData" type="text"/>
              </a:ext>
            </a:extLst>
          </a:bodyPr>
          <a:p>
            <a:pPr algn="ctr">
              <a:buClrTx/>
              <a:buSzTx/>
              <a:buFontTx/>
            </a:pPr>
            <a:r>
              <a:rPr kumimoji="1" lang="zh-CN" sz="3200" b="1" dirty="0">
                <a:solidFill>
                  <a:srgbClr val="FF8006"/>
                </a:solidFill>
                <a:latin typeface="OPPOSans B" panose="00020600040101010101" charset="-122"/>
                <a:ea typeface="OPPOSans B" panose="00020600040101010101" charset="-122"/>
                <a:sym typeface="+mn-ea"/>
              </a:rPr>
              <a:t>数据驱动的数字化专业展</a:t>
            </a:r>
            <a:endParaRPr kumimoji="1" lang="zh-CN" sz="4000" b="1" dirty="0">
              <a:solidFill>
                <a:srgbClr val="FF8006"/>
              </a:solidFill>
              <a:latin typeface="Microsoft YaHei UI" panose="020B0503020204020204" pitchFamily="34" charset="-122"/>
              <a:ea typeface="Microsoft YaHei UI" panose="020B0503020204020204" pitchFamily="34" charset="-122"/>
            </a:endParaRPr>
          </a:p>
        </p:txBody>
      </p:sp>
      <p:sp>
        <p:nvSpPr>
          <p:cNvPr id="12" name="文本框 11"/>
          <p:cNvSpPr txBox="1"/>
          <p:nvPr/>
        </p:nvSpPr>
        <p:spPr>
          <a:xfrm>
            <a:off x="567055" y="1595120"/>
            <a:ext cx="11027410" cy="829945"/>
          </a:xfrm>
          <a:prstGeom prst="rect">
            <a:avLst/>
          </a:prstGeom>
          <a:noFill/>
        </p:spPr>
        <p:txBody>
          <a:bodyPr wrap="square" rtlCol="0" anchor="t">
            <a:spAutoFit/>
          </a:bodyPr>
          <a:p>
            <a:pPr>
              <a:lnSpc>
                <a:spcPct val="150000"/>
              </a:lnSpc>
            </a:pPr>
            <a:r>
              <a:rPr sz="1600" b="1" dirty="0">
                <a:solidFill>
                  <a:srgbClr val="FF8006"/>
                </a:solidFill>
                <a:latin typeface="OPPOSans M" panose="00020600040101010101" charset="-122"/>
                <a:ea typeface="OPPOSans M" panose="00020600040101010101" charset="-122"/>
                <a:cs typeface="OPPOSans M" panose="00020600040101010101" charset="-122"/>
              </a:rPr>
              <a:t>数字化办展：</a:t>
            </a:r>
            <a:r>
              <a:rPr sz="1600" dirty="0">
                <a:latin typeface="OPPOSans M" panose="00020600040101010101" charset="-122"/>
                <a:ea typeface="OPPOSans M" panose="00020600040101010101" charset="-122"/>
                <a:cs typeface="OPPOSans M" panose="00020600040101010101" charset="-122"/>
              </a:rPr>
              <a:t>面对强大的买家数据库，米奥专业的数据运营团队，通过专业的数据分析，结合四大推广团队全年、全渠道精细化市场宣传，为您精准匹配买家商贸资源，以数据驱动展会举办，提升您的参展投资回报率（ROI)！</a:t>
            </a:r>
            <a:endParaRPr sz="1600" dirty="0">
              <a:latin typeface="OPPOSans M" panose="00020600040101010101" charset="-122"/>
              <a:ea typeface="OPPOSans M" panose="00020600040101010101" charset="-122"/>
              <a:cs typeface="OPPOSans M" panose="00020600040101010101" charset="-122"/>
            </a:endParaRPr>
          </a:p>
        </p:txBody>
      </p:sp>
      <p:grpSp>
        <p:nvGrpSpPr>
          <p:cNvPr id="13" name="组合 12"/>
          <p:cNvGrpSpPr/>
          <p:nvPr>
            <p:custDataLst>
              <p:tags r:id="rId3"/>
            </p:custDataLst>
          </p:nvPr>
        </p:nvGrpSpPr>
        <p:grpSpPr>
          <a:xfrm>
            <a:off x="517301" y="2521585"/>
            <a:ext cx="4784483" cy="3860307"/>
            <a:chOff x="802" y="2549"/>
            <a:chExt cx="6323" cy="7394"/>
          </a:xfrm>
        </p:grpSpPr>
        <p:grpSp>
          <p:nvGrpSpPr>
            <p:cNvPr id="14" name="组合 13"/>
            <p:cNvGrpSpPr/>
            <p:nvPr/>
          </p:nvGrpSpPr>
          <p:grpSpPr>
            <a:xfrm>
              <a:off x="802" y="2549"/>
              <a:ext cx="4411" cy="1809"/>
              <a:chOff x="737" y="2974"/>
              <a:chExt cx="4411" cy="1809"/>
            </a:xfrm>
          </p:grpSpPr>
          <p:sp>
            <p:nvSpPr>
              <p:cNvPr id="15" name="圆角矩形 14"/>
              <p:cNvSpPr/>
              <p:nvPr>
                <p:custDataLst>
                  <p:tags r:id="rId4"/>
                </p:custDataLst>
              </p:nvPr>
            </p:nvSpPr>
            <p:spPr>
              <a:xfrm>
                <a:off x="737" y="2974"/>
                <a:ext cx="4411" cy="1809"/>
              </a:xfrm>
              <a:prstGeom prst="round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custDataLst>
                  <p:tags r:id="rId5"/>
                </p:custDataLst>
              </p:nvPr>
            </p:nvSpPr>
            <p:spPr>
              <a:xfrm>
                <a:off x="803" y="3002"/>
                <a:ext cx="4246" cy="1734"/>
              </a:xfrm>
              <a:prstGeom prst="rect">
                <a:avLst/>
              </a:prstGeom>
              <a:noFill/>
            </p:spPr>
            <p:txBody>
              <a:bodyPr wrap="square" rtlCol="0">
                <a:noAutofit/>
              </a:bodyPr>
              <a:p>
                <a:pPr algn="ctr">
                  <a:lnSpc>
                    <a:spcPct val="120000"/>
                  </a:lnSpc>
                </a:pPr>
                <a:r>
                  <a:rPr sz="1200" b="1" dirty="0">
                    <a:solidFill>
                      <a:schemeClr val="bg1"/>
                    </a:solidFill>
                    <a:latin typeface="OPPOSans M" panose="00020600040101010101" charset="-122"/>
                    <a:ea typeface="OPPOSans M" panose="00020600040101010101" charset="-122"/>
                    <a:cs typeface="OPPOSans M" panose="00020600040101010101" charset="-122"/>
                  </a:rPr>
                  <a:t>Step1 数据圈选</a:t>
                </a:r>
                <a:endParaRPr lang="zh-CN" altLang="en-US" sz="1200" b="1">
                  <a:solidFill>
                    <a:schemeClr val="bg1"/>
                  </a:solidFill>
                  <a:latin typeface="OPPOSans M" panose="00020600040101010101" charset="-122"/>
                  <a:ea typeface="OPPOSans M" panose="00020600040101010101" charset="-122"/>
                  <a:cs typeface="OPPOSans M" panose="00020600040101010101" charset="-122"/>
                </a:endParaRPr>
              </a:p>
              <a:p>
                <a:pPr algn="just">
                  <a:lnSpc>
                    <a:spcPct val="120000"/>
                  </a:lnSpc>
                </a:pPr>
                <a:r>
                  <a:rPr sz="1000" dirty="0">
                    <a:solidFill>
                      <a:schemeClr val="bg1"/>
                    </a:solidFill>
                    <a:latin typeface="OPPOSans M" panose="00020600040101010101" charset="-122"/>
                    <a:ea typeface="OPPOSans M" panose="00020600040101010101" charset="-122"/>
                    <a:cs typeface="OPPOSans M" panose="00020600040101010101" charset="-122"/>
                  </a:rPr>
                  <a:t>结合参展商的品类，米奥专业数据分析师在米奥数据总库，基于买家的活跃度、历史提单情况、历史到展、现场订单情况、是否VIP等信息，锁定精准买家群体。</a:t>
                </a:r>
                <a:endParaRPr sz="1000" dirty="0">
                  <a:solidFill>
                    <a:schemeClr val="bg1"/>
                  </a:solidFill>
                  <a:latin typeface="OPPOSans M" panose="00020600040101010101" charset="-122"/>
                  <a:ea typeface="OPPOSans M" panose="00020600040101010101" charset="-122"/>
                  <a:cs typeface="OPPOSans M" panose="00020600040101010101" charset="-122"/>
                </a:endParaRPr>
              </a:p>
            </p:txBody>
          </p:sp>
        </p:grpSp>
        <p:grpSp>
          <p:nvGrpSpPr>
            <p:cNvPr id="19" name="组合 18"/>
            <p:cNvGrpSpPr/>
            <p:nvPr/>
          </p:nvGrpSpPr>
          <p:grpSpPr>
            <a:xfrm>
              <a:off x="802" y="4613"/>
              <a:ext cx="4410" cy="1720"/>
              <a:chOff x="802" y="5023"/>
              <a:chExt cx="4410" cy="1720"/>
            </a:xfrm>
          </p:grpSpPr>
          <p:sp>
            <p:nvSpPr>
              <p:cNvPr id="20" name="圆角矩形 19"/>
              <p:cNvSpPr/>
              <p:nvPr>
                <p:custDataLst>
                  <p:tags r:id="rId6"/>
                </p:custDataLst>
              </p:nvPr>
            </p:nvSpPr>
            <p:spPr>
              <a:xfrm>
                <a:off x="802" y="5023"/>
                <a:ext cx="4410" cy="1720"/>
              </a:xfrm>
              <a:prstGeom prst="round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文本框 20"/>
              <p:cNvSpPr txBox="1"/>
              <p:nvPr>
                <p:custDataLst>
                  <p:tags r:id="rId7"/>
                </p:custDataLst>
              </p:nvPr>
            </p:nvSpPr>
            <p:spPr>
              <a:xfrm>
                <a:off x="802" y="5123"/>
                <a:ext cx="4311" cy="1316"/>
              </a:xfrm>
              <a:prstGeom prst="rect">
                <a:avLst/>
              </a:prstGeom>
              <a:noFill/>
            </p:spPr>
            <p:txBody>
              <a:bodyPr wrap="square" rtlCol="0">
                <a:noAutofit/>
              </a:bodyPr>
              <a:p>
                <a:pPr algn="ctr">
                  <a:lnSpc>
                    <a:spcPct val="120000"/>
                  </a:lnSpc>
                </a:pPr>
                <a:r>
                  <a:rPr sz="1200" b="1" dirty="0">
                    <a:solidFill>
                      <a:schemeClr val="bg1"/>
                    </a:solidFill>
                    <a:latin typeface="OPPOSans M" panose="00020600040101010101" charset="-122"/>
                    <a:ea typeface="OPPOSans M" panose="00020600040101010101" charset="-122"/>
                    <a:cs typeface="OPPOSans M" panose="00020600040101010101" charset="-122"/>
                  </a:rPr>
                  <a:t>Step2 数据推广</a:t>
                </a:r>
                <a:endParaRPr lang="zh-CN" altLang="en-US" sz="1200" b="1">
                  <a:solidFill>
                    <a:schemeClr val="bg1"/>
                  </a:solidFill>
                  <a:latin typeface="OPPOSans M" panose="00020600040101010101" charset="-122"/>
                  <a:ea typeface="OPPOSans M" panose="00020600040101010101" charset="-122"/>
                  <a:cs typeface="OPPOSans M" panose="00020600040101010101" charset="-122"/>
                </a:endParaRPr>
              </a:p>
              <a:p>
                <a:pPr algn="just">
                  <a:lnSpc>
                    <a:spcPct val="120000"/>
                  </a:lnSpc>
                </a:pPr>
                <a:r>
                  <a:rPr sz="1000" dirty="0">
                    <a:solidFill>
                      <a:schemeClr val="bg1"/>
                    </a:solidFill>
                    <a:latin typeface="OPPOSans M" panose="00020600040101010101" charset="-122"/>
                    <a:ea typeface="OPPOSans M" panose="00020600040101010101" charset="-122"/>
                    <a:cs typeface="OPPOSans M" panose="00020600040101010101" charset="-122"/>
                  </a:rPr>
                  <a:t>基于买家数据分析，米奥的四大推广团队在全渠道、多维度进行精细化内容营销，吸引买家关注。</a:t>
                </a:r>
                <a:endParaRPr sz="1000" dirty="0">
                  <a:solidFill>
                    <a:schemeClr val="bg1"/>
                  </a:solidFill>
                  <a:latin typeface="OPPOSans M" panose="00020600040101010101" charset="-122"/>
                  <a:ea typeface="OPPOSans M" panose="00020600040101010101" charset="-122"/>
                  <a:cs typeface="OPPOSans M" panose="00020600040101010101" charset="-122"/>
                </a:endParaRPr>
              </a:p>
            </p:txBody>
          </p:sp>
        </p:grpSp>
        <p:grpSp>
          <p:nvGrpSpPr>
            <p:cNvPr id="27" name="组合 26"/>
            <p:cNvGrpSpPr/>
            <p:nvPr/>
          </p:nvGrpSpPr>
          <p:grpSpPr>
            <a:xfrm>
              <a:off x="802" y="8486"/>
              <a:ext cx="4411" cy="1457"/>
              <a:chOff x="736" y="4797"/>
              <a:chExt cx="4411" cy="1457"/>
            </a:xfrm>
          </p:grpSpPr>
          <p:sp>
            <p:nvSpPr>
              <p:cNvPr id="31" name="圆角矩形 30"/>
              <p:cNvSpPr/>
              <p:nvPr>
                <p:custDataLst>
                  <p:tags r:id="rId8"/>
                </p:custDataLst>
              </p:nvPr>
            </p:nvSpPr>
            <p:spPr>
              <a:xfrm>
                <a:off x="736" y="4797"/>
                <a:ext cx="4411" cy="1457"/>
              </a:xfrm>
              <a:prstGeom prst="round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文本框 31"/>
              <p:cNvSpPr txBox="1"/>
              <p:nvPr>
                <p:custDataLst>
                  <p:tags r:id="rId9"/>
                </p:custDataLst>
              </p:nvPr>
            </p:nvSpPr>
            <p:spPr>
              <a:xfrm>
                <a:off x="802" y="4797"/>
                <a:ext cx="4247" cy="1327"/>
              </a:xfrm>
              <a:prstGeom prst="rect">
                <a:avLst/>
              </a:prstGeom>
              <a:noFill/>
            </p:spPr>
            <p:txBody>
              <a:bodyPr wrap="square" rtlCol="0">
                <a:noAutofit/>
              </a:bodyPr>
              <a:p>
                <a:pPr algn="ctr">
                  <a:lnSpc>
                    <a:spcPct val="120000"/>
                  </a:lnSpc>
                </a:pPr>
                <a:r>
                  <a:rPr sz="1200" b="1" dirty="0">
                    <a:solidFill>
                      <a:schemeClr val="bg1"/>
                    </a:solidFill>
                    <a:latin typeface="OPPOSans M" panose="00020600040101010101" charset="-122"/>
                    <a:ea typeface="OPPOSans M" panose="00020600040101010101" charset="-122"/>
                    <a:cs typeface="OPPOSans M" panose="00020600040101010101" charset="-122"/>
                  </a:rPr>
                  <a:t>Step4 买家到场</a:t>
                </a:r>
                <a:endParaRPr lang="zh-CN" altLang="en-US" sz="1200" b="1">
                  <a:solidFill>
                    <a:schemeClr val="bg1"/>
                  </a:solidFill>
                  <a:latin typeface="OPPOSans M" panose="00020600040101010101" charset="-122"/>
                  <a:ea typeface="OPPOSans M" panose="00020600040101010101" charset="-122"/>
                  <a:cs typeface="OPPOSans M" panose="00020600040101010101" charset="-122"/>
                </a:endParaRPr>
              </a:p>
              <a:p>
                <a:pPr algn="l">
                  <a:lnSpc>
                    <a:spcPct val="120000"/>
                  </a:lnSpc>
                </a:pPr>
                <a:r>
                  <a:rPr sz="1000" dirty="0">
                    <a:solidFill>
                      <a:schemeClr val="bg1"/>
                    </a:solidFill>
                    <a:latin typeface="OPPOSans M" panose="00020600040101010101" charset="-122"/>
                    <a:ea typeface="OPPOSans M" panose="00020600040101010101" charset="-122"/>
                    <a:cs typeface="OPPOSans M" panose="00020600040101010101" charset="-122"/>
                  </a:rPr>
                  <a:t>米奥买家运营团队以及外呼团队对注册的买家进行一对一的邀约，确保买家到场。</a:t>
                </a:r>
                <a:endParaRPr sz="1000" dirty="0">
                  <a:solidFill>
                    <a:schemeClr val="bg1"/>
                  </a:solidFill>
                  <a:latin typeface="OPPOSans M" panose="00020600040101010101" charset="-122"/>
                  <a:ea typeface="OPPOSans M" panose="00020600040101010101" charset="-122"/>
                  <a:cs typeface="OPPOSans M" panose="00020600040101010101" charset="-122"/>
                </a:endParaRPr>
              </a:p>
            </p:txBody>
          </p:sp>
        </p:grpSp>
        <p:grpSp>
          <p:nvGrpSpPr>
            <p:cNvPr id="33" name="组合 32"/>
            <p:cNvGrpSpPr/>
            <p:nvPr/>
          </p:nvGrpSpPr>
          <p:grpSpPr>
            <a:xfrm>
              <a:off x="802" y="6634"/>
              <a:ext cx="4411" cy="1552"/>
              <a:chOff x="736" y="4980"/>
              <a:chExt cx="4411" cy="1552"/>
            </a:xfrm>
          </p:grpSpPr>
          <p:sp>
            <p:nvSpPr>
              <p:cNvPr id="34" name="圆角矩形 33"/>
              <p:cNvSpPr/>
              <p:nvPr>
                <p:custDataLst>
                  <p:tags r:id="rId10"/>
                </p:custDataLst>
              </p:nvPr>
            </p:nvSpPr>
            <p:spPr>
              <a:xfrm>
                <a:off x="736" y="4980"/>
                <a:ext cx="4411" cy="1552"/>
              </a:xfrm>
              <a:prstGeom prst="round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文本框 34"/>
              <p:cNvSpPr txBox="1"/>
              <p:nvPr>
                <p:custDataLst>
                  <p:tags r:id="rId11"/>
                </p:custDataLst>
              </p:nvPr>
            </p:nvSpPr>
            <p:spPr>
              <a:xfrm>
                <a:off x="802" y="5033"/>
                <a:ext cx="4244" cy="1445"/>
              </a:xfrm>
              <a:prstGeom prst="rect">
                <a:avLst/>
              </a:prstGeom>
              <a:noFill/>
            </p:spPr>
            <p:txBody>
              <a:bodyPr wrap="square" rtlCol="0">
                <a:noAutofit/>
              </a:bodyPr>
              <a:p>
                <a:pPr algn="ctr">
                  <a:lnSpc>
                    <a:spcPct val="120000"/>
                  </a:lnSpc>
                </a:pPr>
                <a:r>
                  <a:rPr sz="1200" b="1" dirty="0">
                    <a:solidFill>
                      <a:schemeClr val="bg1"/>
                    </a:solidFill>
                    <a:latin typeface="OPPOSans M" panose="00020600040101010101" charset="-122"/>
                    <a:ea typeface="OPPOSans M" panose="00020600040101010101" charset="-122"/>
                    <a:cs typeface="OPPOSans M" panose="00020600040101010101" charset="-122"/>
                  </a:rPr>
                  <a:t>Step3 买家登记</a:t>
                </a:r>
                <a:endParaRPr lang="zh-CN" altLang="en-US" sz="1000" b="1">
                  <a:solidFill>
                    <a:schemeClr val="bg1"/>
                  </a:solidFill>
                  <a:latin typeface="OPPOSans M" panose="00020600040101010101" charset="-122"/>
                  <a:ea typeface="OPPOSans M" panose="00020600040101010101" charset="-122"/>
                  <a:cs typeface="OPPOSans M" panose="00020600040101010101" charset="-122"/>
                </a:endParaRPr>
              </a:p>
              <a:p>
                <a:pPr algn="just">
                  <a:lnSpc>
                    <a:spcPct val="120000"/>
                  </a:lnSpc>
                </a:pPr>
                <a:r>
                  <a:rPr sz="1000" dirty="0">
                    <a:solidFill>
                      <a:schemeClr val="bg1"/>
                    </a:solidFill>
                    <a:latin typeface="OPPOSans M" panose="00020600040101010101" charset="-122"/>
                    <a:ea typeface="OPPOSans M" panose="00020600040101010101" charset="-122"/>
                    <a:cs typeface="OPPOSans M" panose="00020600040101010101" charset="-122"/>
                  </a:rPr>
                  <a:t>买家注意到各渠道宣传广告，对展会产生兴趣，提前进行注册，获得入场证。</a:t>
                </a:r>
                <a:endParaRPr sz="1000" dirty="0">
                  <a:solidFill>
                    <a:schemeClr val="bg1"/>
                  </a:solidFill>
                  <a:latin typeface="OPPOSans M" panose="00020600040101010101" charset="-122"/>
                  <a:ea typeface="OPPOSans M" panose="00020600040101010101" charset="-122"/>
                  <a:cs typeface="OPPOSans M" panose="00020600040101010101" charset="-122"/>
                </a:endParaRPr>
              </a:p>
            </p:txBody>
          </p:sp>
        </p:grpSp>
        <p:sp>
          <p:nvSpPr>
            <p:cNvPr id="36" name="下箭头 35"/>
            <p:cNvSpPr/>
            <p:nvPr/>
          </p:nvSpPr>
          <p:spPr>
            <a:xfrm>
              <a:off x="5680" y="3154"/>
              <a:ext cx="1445" cy="6352"/>
            </a:xfrm>
            <a:prstGeom prst="downArrow">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7" name="文本框 36"/>
          <p:cNvSpPr txBox="1"/>
          <p:nvPr/>
        </p:nvSpPr>
        <p:spPr>
          <a:xfrm>
            <a:off x="5483225" y="2837180"/>
            <a:ext cx="6096000" cy="337185"/>
          </a:xfrm>
          <a:prstGeom prst="rect">
            <a:avLst/>
          </a:prstGeom>
          <a:noFill/>
        </p:spPr>
        <p:txBody>
          <a:bodyPr wrap="square" rtlCol="0" anchor="t">
            <a:spAutoFit/>
          </a:bodyPr>
          <a:p>
            <a:r>
              <a:rPr lang="zh-CN" altLang="en-US" sz="1600" b="1">
                <a:solidFill>
                  <a:schemeClr val="tx1">
                    <a:lumMod val="50000"/>
                    <a:lumOff val="50000"/>
                  </a:schemeClr>
                </a:solidFill>
                <a:latin typeface="微软雅黑" panose="020B0503020204020204" charset="-122"/>
                <a:ea typeface="微软雅黑" panose="020B0503020204020204" charset="-122"/>
                <a:cs typeface="OPPOSans R" panose="00020600040101010101" charset="-122"/>
              </a:rPr>
              <a:t>我们如何基于数据，进行精细化数字化办展？</a:t>
            </a:r>
            <a:endParaRPr lang="zh-CN" altLang="en-US" b="1">
              <a:latin typeface="微软雅黑" panose="020B0503020204020204" charset="-122"/>
              <a:ea typeface="微软雅黑" panose="020B0503020204020204" charset="-122"/>
            </a:endParaRPr>
          </a:p>
        </p:txBody>
      </p:sp>
      <p:pic>
        <p:nvPicPr>
          <p:cNvPr id="38" name="图片 37"/>
          <p:cNvPicPr>
            <a:picLocks noChangeAspect="1"/>
          </p:cNvPicPr>
          <p:nvPr>
            <p:custDataLst>
              <p:tags r:id="rId12"/>
            </p:custDataLst>
          </p:nvPr>
        </p:nvPicPr>
        <p:blipFill>
          <a:blip r:embed="rId13"/>
          <a:stretch>
            <a:fillRect/>
          </a:stretch>
        </p:blipFill>
        <p:spPr>
          <a:xfrm>
            <a:off x="5391785" y="3358515"/>
            <a:ext cx="6035040" cy="25025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5" name="文本框 4"/>
          <p:cNvSpPr txBox="1"/>
          <p:nvPr/>
        </p:nvSpPr>
        <p:spPr>
          <a:xfrm>
            <a:off x="765175" y="908685"/>
            <a:ext cx="10662285" cy="583565"/>
          </a:xfrm>
          <a:prstGeom prst="rect">
            <a:avLst/>
          </a:prstGeom>
        </p:spPr>
        <p:txBody>
          <a:bodyPr wrap="square">
            <a:spAutoFit/>
            <a:extLst>
              <a:ext uri="{4A0BC546-FE56-4ADE-93B0-CB8AF2F6F144}">
                <wpsdc:textFrameExt xmlns:wpsdc="http://www.wps.cn/officeDocument/2022/drawingmlCustomData" type="text"/>
              </a:ext>
            </a:extLst>
          </a:bodyPr>
          <a:p>
            <a:pPr algn="ctr">
              <a:buClrTx/>
              <a:buSzTx/>
              <a:buFontTx/>
            </a:pPr>
            <a:r>
              <a:rPr kumimoji="1" lang="zh-CN" sz="3200" b="1" dirty="0">
                <a:solidFill>
                  <a:srgbClr val="FF8006"/>
                </a:solidFill>
                <a:latin typeface="OPPOSans B" panose="00020600040101010101" charset="-122"/>
                <a:ea typeface="OPPOSans B" panose="00020600040101010101" charset="-122"/>
                <a:sym typeface="+mn-ea"/>
              </a:rPr>
              <a:t>数据驱动的数字化专业展</a:t>
            </a:r>
            <a:endParaRPr kumimoji="1" lang="zh-CN" altLang="en-US" sz="3200" b="1" dirty="0">
              <a:ln>
                <a:noFill/>
              </a:ln>
              <a:solidFill>
                <a:srgbClr val="FF8006"/>
              </a:solidFill>
              <a:latin typeface="Microsoft YaHei UI" panose="020B0503020204020204" pitchFamily="34" charset="-122"/>
              <a:ea typeface="Microsoft YaHei UI" panose="020B0503020204020204" pitchFamily="34" charset="-122"/>
            </a:endParaRPr>
          </a:p>
        </p:txBody>
      </p:sp>
      <p:sp>
        <p:nvSpPr>
          <p:cNvPr id="12" name="文本框 11"/>
          <p:cNvSpPr txBox="1"/>
          <p:nvPr/>
        </p:nvSpPr>
        <p:spPr>
          <a:xfrm>
            <a:off x="551815" y="1615440"/>
            <a:ext cx="4843780" cy="460375"/>
          </a:xfrm>
          <a:prstGeom prst="rect">
            <a:avLst/>
          </a:prstGeom>
          <a:noFill/>
        </p:spPr>
        <p:txBody>
          <a:bodyPr wrap="square" rtlCol="0" anchor="t">
            <a:spAutoFit/>
          </a:bodyPr>
          <a:p>
            <a:pPr>
              <a:lnSpc>
                <a:spcPct val="150000"/>
              </a:lnSpc>
            </a:pPr>
            <a:r>
              <a:rPr lang="zh-CN" altLang="en-US" sz="1600" b="1">
                <a:solidFill>
                  <a:srgbClr val="FF8006"/>
                </a:solidFill>
                <a:latin typeface="OPPOSans M" panose="00020600040101010101" charset="-122"/>
                <a:ea typeface="OPPOSans M" panose="00020600040101010101" charset="-122"/>
                <a:cs typeface="OPPOSans R" panose="00020600040101010101" charset="-122"/>
                <a:sym typeface="+mn-ea"/>
              </a:rPr>
              <a:t>数字化办展—</a:t>
            </a:r>
            <a:r>
              <a:rPr lang="zh-CN" altLang="en-US" sz="1600" b="1">
                <a:solidFill>
                  <a:srgbClr val="FF8006"/>
                </a:solidFill>
                <a:latin typeface="OPPOSans M" panose="00020600040101010101" charset="-122"/>
                <a:ea typeface="OPPOSans M" panose="00020600040101010101" charset="-122"/>
                <a:cs typeface="OPPOSans R" panose="00020600040101010101" charset="-122"/>
                <a:sym typeface="+mn-ea"/>
              </a:rPr>
              <a:t>数据分析精准锁定目标买家群体</a:t>
            </a:r>
            <a:endParaRPr sz="1600" dirty="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custDataLst>
              <p:tags r:id="rId3"/>
            </p:custDataLst>
          </p:nvPr>
        </p:nvPicPr>
        <p:blipFill>
          <a:blip r:embed="rId4"/>
          <a:stretch>
            <a:fillRect/>
          </a:stretch>
        </p:blipFill>
        <p:spPr>
          <a:xfrm>
            <a:off x="673735" y="2121535"/>
            <a:ext cx="3161665" cy="2044065"/>
          </a:xfrm>
          <a:prstGeom prst="rect">
            <a:avLst/>
          </a:prstGeom>
        </p:spPr>
      </p:pic>
      <p:pic>
        <p:nvPicPr>
          <p:cNvPr id="4" name="图片 3"/>
          <p:cNvPicPr>
            <a:picLocks noChangeAspect="1"/>
          </p:cNvPicPr>
          <p:nvPr>
            <p:custDataLst>
              <p:tags r:id="rId5"/>
            </p:custDataLst>
          </p:nvPr>
        </p:nvPicPr>
        <p:blipFill>
          <a:blip r:embed="rId6"/>
          <a:srcRect l="10433" r="7152"/>
          <a:stretch>
            <a:fillRect/>
          </a:stretch>
        </p:blipFill>
        <p:spPr>
          <a:xfrm>
            <a:off x="4205605" y="2121535"/>
            <a:ext cx="4002405" cy="2044065"/>
          </a:xfrm>
          <a:prstGeom prst="rect">
            <a:avLst/>
          </a:prstGeom>
        </p:spPr>
      </p:pic>
      <p:pic>
        <p:nvPicPr>
          <p:cNvPr id="6" name="图片 5"/>
          <p:cNvPicPr>
            <a:picLocks noChangeAspect="1"/>
          </p:cNvPicPr>
          <p:nvPr>
            <p:custDataLst>
              <p:tags r:id="rId7"/>
            </p:custDataLst>
          </p:nvPr>
        </p:nvPicPr>
        <p:blipFill>
          <a:blip r:embed="rId8"/>
          <a:srcRect l="12904" t="93" r="11402"/>
          <a:stretch>
            <a:fillRect/>
          </a:stretch>
        </p:blipFill>
        <p:spPr>
          <a:xfrm>
            <a:off x="8380095" y="2121535"/>
            <a:ext cx="2964180" cy="2043430"/>
          </a:xfrm>
          <a:prstGeom prst="rect">
            <a:avLst/>
          </a:prstGeom>
        </p:spPr>
      </p:pic>
      <p:grpSp>
        <p:nvGrpSpPr>
          <p:cNvPr id="9" name="组合 8"/>
          <p:cNvGrpSpPr/>
          <p:nvPr/>
        </p:nvGrpSpPr>
        <p:grpSpPr>
          <a:xfrm>
            <a:off x="673735" y="4334510"/>
            <a:ext cx="3161665" cy="880110"/>
            <a:chOff x="1061" y="6826"/>
            <a:chExt cx="4979" cy="1386"/>
          </a:xfrm>
        </p:grpSpPr>
        <p:sp>
          <p:nvSpPr>
            <p:cNvPr id="7" name="矩形 6"/>
            <p:cNvSpPr/>
            <p:nvPr/>
          </p:nvSpPr>
          <p:spPr>
            <a:xfrm>
              <a:off x="1061" y="6826"/>
              <a:ext cx="4979" cy="1386"/>
            </a:xfrm>
            <a:prstGeom prst="rect">
              <a:avLst/>
            </a:prstGeom>
            <a:solidFill>
              <a:srgbClr val="FF8309"/>
            </a:solidFill>
            <a:ln w="22225" cmpd="sng">
              <a:no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1188" y="7079"/>
              <a:ext cx="4851" cy="1052"/>
            </a:xfrm>
            <a:prstGeom prst="rect">
              <a:avLst/>
            </a:prstGeom>
          </p:spPr>
          <p:txBody>
            <a:bodyPr wrap="square">
              <a:noAutofit/>
              <a:extLst>
                <a:ext uri="{4A0BC546-FE56-4ADE-93B0-CB8AF2F6F144}">
                  <wpsdc:textFrameExt xmlns:wpsdc="http://www.wps.cn/officeDocument/2022/drawingmlCustomData" type="text"/>
                </a:ext>
              </a:extLst>
            </a:bodyPr>
            <a:p>
              <a:pPr algn="l">
                <a:buClrTx/>
                <a:buSzTx/>
                <a:buFontTx/>
              </a:pPr>
              <a:r>
                <a:rPr sz="1400" dirty="0">
                  <a:solidFill>
                    <a:srgbClr val="FFFFFF"/>
                  </a:solidFill>
                  <a:latin typeface="OPPOSans M" panose="00020600040101010101" charset="-122"/>
                  <a:ea typeface="OPPOSans M" panose="00020600040101010101" charset="-122"/>
                  <a:cs typeface="OPPOSans M" panose="00020600040101010101" charset="-122"/>
                </a:rPr>
                <a:t>数据圈选--根据参展企业品类</a:t>
              </a:r>
              <a:r>
                <a:rPr sz="1400" dirty="0">
                  <a:solidFill>
                    <a:srgbClr val="FFFFFF"/>
                  </a:solidFill>
                  <a:latin typeface="OPPOSans M" panose="00020600040101010101" charset="-122"/>
                  <a:ea typeface="OPPOSans M" panose="00020600040101010101" charset="-122"/>
                  <a:cs typeface="OPPOSans M" panose="00020600040101010101" charset="-122"/>
                  <a:sym typeface="+mn-ea"/>
                </a:rPr>
                <a:t>--</a:t>
              </a:r>
              <a:r>
                <a:rPr sz="1400" dirty="0">
                  <a:solidFill>
                    <a:srgbClr val="FFFFFF"/>
                  </a:solidFill>
                  <a:latin typeface="OPPOSans M" panose="00020600040101010101" charset="-122"/>
                  <a:ea typeface="OPPOSans M" panose="00020600040101010101" charset="-122"/>
                  <a:cs typeface="OPPOSans M" panose="00020600040101010101" charset="-122"/>
                </a:rPr>
                <a:t>匹配买家</a:t>
              </a:r>
              <a:r>
                <a:rPr sz="1400" dirty="0">
                  <a:solidFill>
                    <a:srgbClr val="FFFFFF"/>
                  </a:solidFill>
                  <a:latin typeface="OPPOSans M" panose="00020600040101010101" charset="-122"/>
                  <a:ea typeface="OPPOSans M" panose="00020600040101010101" charset="-122"/>
                  <a:cs typeface="OPPOSans M" panose="00020600040101010101" charset="-122"/>
                  <a:sym typeface="+mn-ea"/>
                </a:rPr>
                <a:t>--</a:t>
              </a:r>
              <a:r>
                <a:rPr sz="1400" dirty="0">
                  <a:solidFill>
                    <a:srgbClr val="FFFFFF"/>
                  </a:solidFill>
                  <a:latin typeface="OPPOSans M" panose="00020600040101010101" charset="-122"/>
                  <a:ea typeface="OPPOSans M" panose="00020600040101010101" charset="-122"/>
                  <a:cs typeface="OPPOSans M" panose="00020600040101010101" charset="-122"/>
                </a:rPr>
                <a:t>定向激活买家</a:t>
              </a:r>
              <a:endParaRPr lang="zh-CN" altLang="en-US" sz="1400" b="1" dirty="0">
                <a:solidFill>
                  <a:srgbClr val="FFFFFF"/>
                </a:solidFill>
                <a:latin typeface="OPPOSans M" panose="00020600040101010101" charset="-122"/>
                <a:ea typeface="OPPOSans M" panose="00020600040101010101" charset="-122"/>
                <a:cs typeface="OPPOSans M" panose="00020600040101010101" charset="-122"/>
              </a:endParaRPr>
            </a:p>
          </p:txBody>
        </p:sp>
      </p:grpSp>
      <p:sp>
        <p:nvSpPr>
          <p:cNvPr id="16" name="矩形 15"/>
          <p:cNvSpPr/>
          <p:nvPr/>
        </p:nvSpPr>
        <p:spPr>
          <a:xfrm>
            <a:off x="4205605" y="4334510"/>
            <a:ext cx="2403475" cy="869315"/>
          </a:xfrm>
          <a:prstGeom prst="rect">
            <a:avLst/>
          </a:prstGeom>
          <a:solidFill>
            <a:srgbClr val="FF8309"/>
          </a:solidFill>
          <a:ln w="22225" cmpd="sng">
            <a:no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4277360" y="4396740"/>
            <a:ext cx="2331720" cy="969010"/>
          </a:xfrm>
          <a:prstGeom prst="rect">
            <a:avLst/>
          </a:prstGeom>
        </p:spPr>
        <p:txBody>
          <a:bodyPr wrap="square">
            <a:noAutofit/>
            <a:extLst>
              <a:ext uri="{4A0BC546-FE56-4ADE-93B0-CB8AF2F6F144}">
                <wpsdc:textFrameExt xmlns:wpsdc="http://www.wps.cn/officeDocument/2022/drawingmlCustomData" type="text"/>
              </a:ext>
            </a:extLst>
          </a:bodyPr>
          <a:p>
            <a:pPr algn="l">
              <a:buClrTx/>
              <a:buSzTx/>
              <a:buFontTx/>
            </a:pPr>
            <a:r>
              <a:rPr sz="1400" dirty="0">
                <a:solidFill>
                  <a:srgbClr val="FFFFFF"/>
                </a:solidFill>
                <a:latin typeface="OPPOSans M" panose="00020600040101010101" charset="-122"/>
                <a:ea typeface="OPPOSans M" panose="00020600040101010101" charset="-122"/>
                <a:cs typeface="OPPOSans M" panose="00020600040101010101" charset="-122"/>
                <a:sym typeface="+mn-ea"/>
              </a:rPr>
              <a:t>买家网站搭建--集齐全网专业买家；推荐匹配的展商，直达参展企业专属网站。</a:t>
            </a:r>
            <a:endParaRPr sz="1400" dirty="0">
              <a:solidFill>
                <a:schemeClr val="tx1"/>
              </a:solidFill>
              <a:latin typeface="OPPOSans M" panose="00020600040101010101" charset="-122"/>
              <a:ea typeface="OPPOSans M" panose="00020600040101010101" charset="-122"/>
              <a:cs typeface="OPPOSans M" panose="00020600040101010101" charset="-122"/>
            </a:endParaRPr>
          </a:p>
          <a:p>
            <a:pPr algn="l">
              <a:buClrTx/>
              <a:buSzTx/>
              <a:buFontTx/>
            </a:pPr>
            <a:endParaRPr sz="1400" dirty="0">
              <a:solidFill>
                <a:schemeClr val="tx1"/>
              </a:solidFill>
              <a:latin typeface="OPPOSans M" panose="00020600040101010101" charset="-122"/>
              <a:ea typeface="OPPOSans M" panose="00020600040101010101" charset="-122"/>
              <a:cs typeface="OPPOSans M" panose="00020600040101010101" charset="-122"/>
            </a:endParaRPr>
          </a:p>
        </p:txBody>
      </p:sp>
      <p:sp>
        <p:nvSpPr>
          <p:cNvPr id="21" name="矩形 20"/>
          <p:cNvSpPr/>
          <p:nvPr/>
        </p:nvSpPr>
        <p:spPr>
          <a:xfrm>
            <a:off x="6608445" y="4334510"/>
            <a:ext cx="1599565" cy="869315"/>
          </a:xfrm>
          <a:prstGeom prst="rect">
            <a:avLst/>
          </a:prstGeom>
          <a:solidFill>
            <a:srgbClr val="F45721"/>
          </a:solidFill>
          <a:ln w="22225" cmpd="sng">
            <a:no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6631940" y="4396740"/>
            <a:ext cx="1916430" cy="788670"/>
          </a:xfrm>
          <a:prstGeom prst="rect">
            <a:avLst/>
          </a:prstGeom>
        </p:spPr>
        <p:txBody>
          <a:bodyPr wrap="square">
            <a:noAutofit/>
            <a:extLst>
              <a:ext uri="{4A0BC546-FE56-4ADE-93B0-CB8AF2F6F144}">
                <wpsdc:textFrameExt xmlns:wpsdc="http://www.wps.cn/officeDocument/2022/drawingmlCustomData" type="text"/>
              </a:ext>
            </a:extLst>
          </a:bodyPr>
          <a:p>
            <a:pPr algn="l">
              <a:buClrTx/>
              <a:buSzTx/>
              <a:buFontTx/>
            </a:pPr>
            <a:r>
              <a:rPr sz="1400" dirty="0">
                <a:solidFill>
                  <a:srgbClr val="FFFFFF"/>
                </a:solidFill>
                <a:latin typeface="OPPOSans M" panose="00020600040101010101" charset="-122"/>
                <a:ea typeface="OPPOSans M" panose="00020600040101010101" charset="-122"/>
                <a:cs typeface="OPPOSans M" panose="00020600040101010101" charset="-122"/>
                <a:sym typeface="+mn-ea"/>
              </a:rPr>
              <a:t>网页流量</a:t>
            </a:r>
            <a:endParaRPr sz="1400" dirty="0">
              <a:solidFill>
                <a:srgbClr val="FFFFFF"/>
              </a:solidFill>
              <a:latin typeface="OPPOSans M" panose="00020600040101010101" charset="-122"/>
              <a:ea typeface="OPPOSans M" panose="00020600040101010101" charset="-122"/>
              <a:cs typeface="OPPOSans M" panose="00020600040101010101" charset="-122"/>
            </a:endParaRPr>
          </a:p>
          <a:p>
            <a:pPr algn="l">
              <a:buClrTx/>
              <a:buSzTx/>
              <a:buFontTx/>
            </a:pPr>
            <a:r>
              <a:rPr sz="1400" dirty="0">
                <a:solidFill>
                  <a:srgbClr val="FFFFFF"/>
                </a:solidFill>
                <a:latin typeface="OPPOSans M" panose="00020600040101010101" charset="-122"/>
                <a:ea typeface="OPPOSans M" panose="00020600040101010101" charset="-122"/>
                <a:cs typeface="OPPOSans M" panose="00020600040101010101" charset="-122"/>
                <a:sym typeface="+mn-ea"/>
              </a:rPr>
              <a:t>UV 12W+/3个月</a:t>
            </a:r>
            <a:endParaRPr sz="1400" dirty="0">
              <a:solidFill>
                <a:srgbClr val="FFFFFF"/>
              </a:solidFill>
              <a:latin typeface="OPPOSans M" panose="00020600040101010101" charset="-122"/>
              <a:ea typeface="OPPOSans M" panose="00020600040101010101" charset="-122"/>
              <a:cs typeface="OPPOSans M" panose="00020600040101010101" charset="-122"/>
            </a:endParaRPr>
          </a:p>
          <a:p>
            <a:pPr algn="l">
              <a:buClrTx/>
              <a:buSzTx/>
              <a:buFontTx/>
            </a:pPr>
            <a:r>
              <a:rPr sz="1400" dirty="0">
                <a:solidFill>
                  <a:srgbClr val="FFFFFF"/>
                </a:solidFill>
                <a:latin typeface="OPPOSans M" panose="00020600040101010101" charset="-122"/>
                <a:ea typeface="OPPOSans M" panose="00020600040101010101" charset="-122"/>
                <a:cs typeface="OPPOSans M" panose="00020600040101010101" charset="-122"/>
                <a:sym typeface="+mn-ea"/>
              </a:rPr>
              <a:t>PV 15W+/3个月</a:t>
            </a:r>
            <a:endParaRPr sz="1400" dirty="0">
              <a:solidFill>
                <a:srgbClr val="FFFFFF"/>
              </a:solidFill>
              <a:latin typeface="OPPOSans M" panose="00020600040101010101" charset="-122"/>
              <a:ea typeface="OPPOSans M" panose="00020600040101010101" charset="-122"/>
              <a:cs typeface="OPPOSans M" panose="00020600040101010101" charset="-122"/>
              <a:sym typeface="+mn-ea"/>
            </a:endParaRPr>
          </a:p>
        </p:txBody>
      </p:sp>
      <p:sp>
        <p:nvSpPr>
          <p:cNvPr id="23" name="矩形 22"/>
          <p:cNvSpPr/>
          <p:nvPr/>
        </p:nvSpPr>
        <p:spPr>
          <a:xfrm>
            <a:off x="8380095" y="4334510"/>
            <a:ext cx="2964815" cy="880110"/>
          </a:xfrm>
          <a:prstGeom prst="rect">
            <a:avLst/>
          </a:prstGeom>
          <a:solidFill>
            <a:srgbClr val="FF8006"/>
          </a:solidFill>
          <a:ln w="22225" cmpd="sng">
            <a:no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文本框 23"/>
          <p:cNvSpPr txBox="1"/>
          <p:nvPr/>
        </p:nvSpPr>
        <p:spPr>
          <a:xfrm>
            <a:off x="8460105" y="4466590"/>
            <a:ext cx="2789555" cy="668020"/>
          </a:xfrm>
          <a:prstGeom prst="rect">
            <a:avLst/>
          </a:prstGeom>
        </p:spPr>
        <p:txBody>
          <a:bodyPr wrap="square">
            <a:noAutofit/>
            <a:extLst>
              <a:ext uri="{4A0BC546-FE56-4ADE-93B0-CB8AF2F6F144}">
                <wpsdc:textFrameExt xmlns:wpsdc="http://www.wps.cn/officeDocument/2022/drawingmlCustomData" type="text"/>
              </a:ext>
            </a:extLst>
          </a:bodyPr>
          <a:p>
            <a:pPr algn="l">
              <a:buClrTx/>
              <a:buSzTx/>
              <a:buFontTx/>
            </a:pPr>
            <a:r>
              <a:rPr sz="1400" dirty="0">
                <a:solidFill>
                  <a:srgbClr val="FFFFFF"/>
                </a:solidFill>
                <a:latin typeface="OPPOSans M" panose="00020600040101010101" charset="-122"/>
                <a:ea typeface="OPPOSans M" panose="00020600040101010101" charset="-122"/>
                <a:cs typeface="OPPOSans M" panose="00020600040101010101" charset="-122"/>
                <a:sym typeface="+mn-ea"/>
              </a:rPr>
              <a:t>参展企业网站搭建--增加品牌曝光，以及收获买家询盘</a:t>
            </a:r>
            <a:endParaRPr lang="zh-CN" altLang="en-US" sz="1400" b="1" dirty="0">
              <a:solidFill>
                <a:srgbClr val="FFFFFF"/>
              </a:solidFill>
              <a:latin typeface="OPPOSans M" panose="00020600040101010101" charset="-122"/>
              <a:ea typeface="OPPOSans M" panose="00020600040101010101" charset="-122"/>
              <a:cs typeface="OPPOSans M" panose="00020600040101010101" charset="-122"/>
              <a:sym typeface="+mn-ea"/>
            </a:endParaRPr>
          </a:p>
        </p:txBody>
      </p:sp>
      <p:sp>
        <p:nvSpPr>
          <p:cNvPr id="25" name="文本框 24"/>
          <p:cNvSpPr txBox="1"/>
          <p:nvPr/>
        </p:nvSpPr>
        <p:spPr>
          <a:xfrm>
            <a:off x="673735" y="5356860"/>
            <a:ext cx="3161665" cy="691515"/>
          </a:xfrm>
          <a:prstGeom prst="rect">
            <a:avLst/>
          </a:prstGeom>
          <a:noFill/>
        </p:spPr>
        <p:txBody>
          <a:bodyPr wrap="square" rtlCol="0" anchor="t">
            <a:spAutoFit/>
          </a:bodyPr>
          <a:p>
            <a:pPr algn="l">
              <a:lnSpc>
                <a:spcPct val="100000"/>
              </a:lnSpc>
              <a:buClrTx/>
              <a:buSzTx/>
              <a:buFontTx/>
            </a:pPr>
            <a:r>
              <a:rPr sz="1300" dirty="0">
                <a:latin typeface="OPPOSans M" panose="00020600040101010101" charset="-122"/>
                <a:ea typeface="OPPOSans M" panose="00020600040101010101" charset="-122"/>
                <a:cs typeface="OPPOSans M" panose="00020600040101010101" charset="-122"/>
              </a:rPr>
              <a:t>根据买家的国别、活跃度、企业规模、是否是专业买家、是否提单、是否是VIP客户</a:t>
            </a:r>
            <a:r>
              <a:rPr lang="zh-CN" sz="1300" dirty="0">
                <a:latin typeface="OPPOSans M" panose="00020600040101010101" charset="-122"/>
                <a:ea typeface="OPPOSans M" panose="00020600040101010101" charset="-122"/>
                <a:cs typeface="OPPOSans M" panose="00020600040101010101" charset="-122"/>
              </a:rPr>
              <a:t>、</a:t>
            </a:r>
            <a:r>
              <a:rPr sz="1300" dirty="0">
                <a:latin typeface="OPPOSans M" panose="00020600040101010101" charset="-122"/>
                <a:ea typeface="OPPOSans M" panose="00020600040101010101" charset="-122"/>
                <a:cs typeface="OPPOSans M" panose="00020600040101010101" charset="-122"/>
              </a:rPr>
              <a:t>细分行业标签等字段圈选精准买家。</a:t>
            </a:r>
            <a:endParaRPr sz="1300" dirty="0">
              <a:latin typeface="OPPOSans M" panose="00020600040101010101" charset="-122"/>
              <a:ea typeface="OPPOSans M" panose="00020600040101010101" charset="-122"/>
              <a:cs typeface="OPPOSans M" panose="00020600040101010101" charset="-122"/>
            </a:endParaRPr>
          </a:p>
        </p:txBody>
      </p:sp>
      <p:sp>
        <p:nvSpPr>
          <p:cNvPr id="26" name="文本框 25"/>
          <p:cNvSpPr txBox="1"/>
          <p:nvPr>
            <p:custDataLst>
              <p:tags r:id="rId9"/>
            </p:custDataLst>
          </p:nvPr>
        </p:nvSpPr>
        <p:spPr>
          <a:xfrm>
            <a:off x="4205605" y="5353685"/>
            <a:ext cx="3632200" cy="491490"/>
          </a:xfrm>
          <a:prstGeom prst="rect">
            <a:avLst/>
          </a:prstGeom>
          <a:noFill/>
        </p:spPr>
        <p:txBody>
          <a:bodyPr wrap="square" rtlCol="0" anchor="t">
            <a:spAutoFit/>
          </a:bodyPr>
          <a:p>
            <a:pPr algn="l">
              <a:buClrTx/>
              <a:buSzTx/>
              <a:buFontTx/>
              <a:buNone/>
            </a:pPr>
            <a:r>
              <a:rPr sz="1300" dirty="0">
                <a:latin typeface="OPPOSans M" panose="00020600040101010101" charset="-122"/>
                <a:ea typeface="OPPOSans M" panose="00020600040101010101" charset="-122"/>
                <a:cs typeface="微软雅黑" panose="020B0503020204020204" charset="-122"/>
              </a:rPr>
              <a:t>买家注册页。买家通过关键词搜索进入网站，获得展会入场凭证。</a:t>
            </a:r>
            <a:endParaRPr sz="1300" dirty="0">
              <a:latin typeface="OPPOSans M" panose="00020600040101010101" charset="-122"/>
              <a:ea typeface="OPPOSans M" panose="00020600040101010101" charset="-122"/>
              <a:cs typeface="微软雅黑" panose="020B0503020204020204" charset="-122"/>
            </a:endParaRPr>
          </a:p>
        </p:txBody>
      </p:sp>
      <p:sp>
        <p:nvSpPr>
          <p:cNvPr id="28" name="文本框 27"/>
          <p:cNvSpPr txBox="1"/>
          <p:nvPr>
            <p:custDataLst>
              <p:tags r:id="rId10"/>
            </p:custDataLst>
          </p:nvPr>
        </p:nvSpPr>
        <p:spPr>
          <a:xfrm>
            <a:off x="8380095" y="5286375"/>
            <a:ext cx="3161665" cy="891540"/>
          </a:xfrm>
          <a:prstGeom prst="rect">
            <a:avLst/>
          </a:prstGeom>
          <a:noFill/>
        </p:spPr>
        <p:txBody>
          <a:bodyPr wrap="square" rtlCol="0" anchor="t">
            <a:spAutoFit/>
          </a:bodyPr>
          <a:p>
            <a:pPr algn="l">
              <a:buClrTx/>
              <a:buSzTx/>
              <a:buFontTx/>
            </a:pPr>
            <a:r>
              <a:rPr sz="1300" dirty="0">
                <a:latin typeface="OPPOSans M" panose="00020600040101010101" charset="-122"/>
                <a:ea typeface="OPPOSans M" panose="00020600040101010101" charset="-122"/>
                <a:cs typeface="微软雅黑" panose="020B0503020204020204" charset="-122"/>
              </a:rPr>
              <a:t>参展企业专题详情页同步搭建，展示企业介绍，产品等信息。企业可通过关键词增加品牌的曝光度，并收获买家关注，进而获得买家询盘。</a:t>
            </a:r>
            <a:endParaRPr sz="1300" dirty="0">
              <a:latin typeface="OPPOSans M" panose="00020600040101010101" charset="-122"/>
              <a:ea typeface="OPPOSans M" panose="00020600040101010101" charset="-122"/>
              <a:cs typeface="微软雅黑" panose="020B0503020204020204" charset="-122"/>
            </a:endParaRPr>
          </a:p>
        </p:txBody>
      </p:sp>
      <p:cxnSp>
        <p:nvCxnSpPr>
          <p:cNvPr id="29" name="直接连接符 28"/>
          <p:cNvCxnSpPr/>
          <p:nvPr/>
        </p:nvCxnSpPr>
        <p:spPr>
          <a:xfrm flipV="1">
            <a:off x="765175" y="6359525"/>
            <a:ext cx="1952625" cy="12065"/>
          </a:xfrm>
          <a:prstGeom prst="line">
            <a:avLst/>
          </a:prstGeom>
          <a:ln w="44450">
            <a:solidFill>
              <a:srgbClr val="FF8309"/>
            </a:solidFill>
          </a:ln>
        </p:spPr>
        <p:style>
          <a:lnRef idx="2">
            <a:schemeClr val="accent1"/>
          </a:lnRef>
          <a:fillRef idx="0">
            <a:srgbClr val="FFFFFF"/>
          </a:fillRef>
          <a:effectRef idx="0">
            <a:srgbClr val="FFFFFF"/>
          </a:effectRef>
          <a:fontRef idx="minor">
            <a:schemeClr val="tx1"/>
          </a:fontRef>
        </p:style>
      </p:cxnSp>
      <p:cxnSp>
        <p:nvCxnSpPr>
          <p:cNvPr id="30" name="直接连接符 29"/>
          <p:cNvCxnSpPr/>
          <p:nvPr/>
        </p:nvCxnSpPr>
        <p:spPr>
          <a:xfrm flipV="1">
            <a:off x="4277360" y="6347460"/>
            <a:ext cx="1952625" cy="12065"/>
          </a:xfrm>
          <a:prstGeom prst="line">
            <a:avLst/>
          </a:prstGeom>
          <a:ln w="44450">
            <a:solidFill>
              <a:srgbClr val="FF8309"/>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p:nvCxnSpPr>
        <p:spPr>
          <a:xfrm flipV="1">
            <a:off x="8460105" y="6329680"/>
            <a:ext cx="1952625" cy="12065"/>
          </a:xfrm>
          <a:prstGeom prst="line">
            <a:avLst/>
          </a:prstGeom>
          <a:ln w="44450">
            <a:solidFill>
              <a:srgbClr val="FF8309"/>
            </a:solidFill>
          </a:ln>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5" name="文本框 4"/>
          <p:cNvSpPr txBox="1"/>
          <p:nvPr/>
        </p:nvSpPr>
        <p:spPr>
          <a:xfrm>
            <a:off x="765175" y="908685"/>
            <a:ext cx="10662285" cy="583565"/>
          </a:xfrm>
          <a:prstGeom prst="rect">
            <a:avLst/>
          </a:prstGeom>
        </p:spPr>
        <p:txBody>
          <a:bodyPr wrap="square">
            <a:spAutoFit/>
            <a:extLst>
              <a:ext uri="{4A0BC546-FE56-4ADE-93B0-CB8AF2F6F144}">
                <wpsdc:textFrameExt xmlns:wpsdc="http://www.wps.cn/officeDocument/2022/drawingmlCustomData" type="text"/>
              </a:ext>
            </a:extLst>
          </a:bodyPr>
          <a:p>
            <a:pPr algn="ctr">
              <a:buClrTx/>
              <a:buSzTx/>
              <a:buFontTx/>
            </a:pPr>
            <a:r>
              <a:rPr kumimoji="1" lang="zh-CN" sz="3200" b="1" dirty="0">
                <a:solidFill>
                  <a:srgbClr val="FF8006"/>
                </a:solidFill>
                <a:latin typeface="OPPOSans B" panose="00020600040101010101" charset="-122"/>
                <a:ea typeface="OPPOSans B" panose="00020600040101010101" charset="-122"/>
                <a:sym typeface="+mn-ea"/>
              </a:rPr>
              <a:t>数据驱动的数字化专业展</a:t>
            </a:r>
            <a:endParaRPr kumimoji="1" lang="zh-CN" altLang="en-US" sz="3200" b="1" dirty="0">
              <a:ln>
                <a:noFill/>
              </a:ln>
              <a:solidFill>
                <a:srgbClr val="FF8006"/>
              </a:solidFill>
              <a:latin typeface="Microsoft YaHei UI" panose="020B0503020204020204" pitchFamily="34" charset="-122"/>
              <a:ea typeface="Microsoft YaHei UI" panose="020B0503020204020204" pitchFamily="34" charset="-122"/>
            </a:endParaRPr>
          </a:p>
        </p:txBody>
      </p:sp>
      <p:sp>
        <p:nvSpPr>
          <p:cNvPr id="12" name="文本框 11"/>
          <p:cNvSpPr txBox="1"/>
          <p:nvPr/>
        </p:nvSpPr>
        <p:spPr>
          <a:xfrm>
            <a:off x="551815" y="1512570"/>
            <a:ext cx="4843780" cy="460375"/>
          </a:xfrm>
          <a:prstGeom prst="rect">
            <a:avLst/>
          </a:prstGeom>
          <a:noFill/>
        </p:spPr>
        <p:txBody>
          <a:bodyPr wrap="square" rtlCol="0" anchor="t">
            <a:spAutoFit/>
          </a:bodyPr>
          <a:p>
            <a:pPr>
              <a:lnSpc>
                <a:spcPct val="150000"/>
              </a:lnSpc>
            </a:pPr>
            <a:r>
              <a:rPr lang="zh-CN" altLang="en-US" sz="1600" b="1">
                <a:solidFill>
                  <a:srgbClr val="FF8006"/>
                </a:solidFill>
                <a:latin typeface="OPPOSans M" panose="00020600040101010101" charset="-122"/>
                <a:ea typeface="OPPOSans M" panose="00020600040101010101" charset="-122"/>
                <a:cs typeface="OPPOSans R" panose="00020600040101010101" charset="-122"/>
                <a:sym typeface="+mn-ea"/>
              </a:rPr>
              <a:t>数字化办展—</a:t>
            </a:r>
            <a:r>
              <a:rPr lang="zh-CN" altLang="en-US" sz="1600" b="1">
                <a:solidFill>
                  <a:srgbClr val="FF8006"/>
                </a:solidFill>
                <a:latin typeface="OPPOSans M" panose="00020600040101010101" charset="-122"/>
                <a:ea typeface="OPPOSans M" panose="00020600040101010101" charset="-122"/>
                <a:cs typeface="OPPOSans R" panose="00020600040101010101" charset="-122"/>
                <a:sym typeface="+mn-ea"/>
              </a:rPr>
              <a:t>线上线下全渠道推广</a:t>
            </a:r>
            <a:endParaRPr sz="1600"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51815" y="1880235"/>
            <a:ext cx="11027410" cy="829945"/>
          </a:xfrm>
          <a:prstGeom prst="rect">
            <a:avLst/>
          </a:prstGeom>
          <a:noFill/>
        </p:spPr>
        <p:txBody>
          <a:bodyPr wrap="square" rtlCol="0" anchor="t">
            <a:spAutoFit/>
          </a:bodyPr>
          <a:p>
            <a:pPr>
              <a:lnSpc>
                <a:spcPct val="150000"/>
              </a:lnSpc>
            </a:pPr>
            <a:r>
              <a:rPr sz="1600" dirty="0">
                <a:latin typeface="OPPOSans M" panose="00020600040101010101" charset="-122"/>
                <a:ea typeface="OPPOSans M" panose="00020600040101010101" charset="-122"/>
                <a:cs typeface="微软雅黑" panose="020B0503020204020204" charset="-122"/>
                <a:sym typeface="+mn-ea"/>
              </a:rPr>
              <a:t>基于数据专家团的买家数据分析，米奥的市场推广团队在全渠道，进行精细化内容营销，吸引买家关注、注册、成为印尼展的买家！</a:t>
            </a:r>
            <a:endParaRPr sz="1600" dirty="0">
              <a:latin typeface="OPPOSans M" panose="00020600040101010101" charset="-122"/>
              <a:ea typeface="OPPOSans M" panose="00020600040101010101" charset="-122"/>
              <a:cs typeface="微软雅黑" panose="020B0503020204020204" charset="-122"/>
            </a:endParaRPr>
          </a:p>
        </p:txBody>
      </p:sp>
      <p:sp>
        <p:nvSpPr>
          <p:cNvPr id="40" name="矩形 39"/>
          <p:cNvSpPr/>
          <p:nvPr>
            <p:custDataLst>
              <p:tags r:id="rId3"/>
            </p:custDataLst>
          </p:nvPr>
        </p:nvSpPr>
        <p:spPr>
          <a:xfrm>
            <a:off x="7410450" y="2771140"/>
            <a:ext cx="3931285" cy="855345"/>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文本框 40"/>
          <p:cNvSpPr txBox="1"/>
          <p:nvPr>
            <p:custDataLst>
              <p:tags r:id="rId4"/>
            </p:custDataLst>
          </p:nvPr>
        </p:nvSpPr>
        <p:spPr>
          <a:xfrm>
            <a:off x="7675880" y="2816225"/>
            <a:ext cx="1112520" cy="680720"/>
          </a:xfrm>
          <a:prstGeom prst="rect">
            <a:avLst/>
          </a:prstGeom>
        </p:spPr>
        <p:txBody>
          <a:bodyPr wrap="square">
            <a:noAutofit/>
            <a:extLst>
              <a:ext uri="{4A0BC546-FE56-4ADE-93B0-CB8AF2F6F144}">
                <wpsdc:textFrameExt xmlns:wpsdc="http://www.wps.cn/officeDocument/2022/drawingmlCustomData" type="text"/>
              </a:ext>
            </a:extLst>
          </a:bodyPr>
          <a:p>
            <a:pPr algn="l">
              <a:buClrTx/>
              <a:buSzTx/>
              <a:buFontTx/>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EDM群发</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社交媒体</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GOOGLE</a:t>
            </a:r>
            <a:endParaRPr lang="zh-CN" altLang="en-US" sz="1600" b="1">
              <a:solidFill>
                <a:schemeClr val="bg1"/>
              </a:solidFill>
              <a:latin typeface="OPPOSans M" panose="00020600040101010101" charset="-122"/>
              <a:ea typeface="OPPOSans M" panose="00020600040101010101" charset="-122"/>
              <a:cs typeface="OPPOSans R" panose="00020600040101010101" charset="-122"/>
            </a:endParaRPr>
          </a:p>
          <a:p>
            <a:pPr algn="l">
              <a:buClrTx/>
              <a:buSzTx/>
              <a:buFontTx/>
            </a:pPr>
            <a:endParaRPr lang="zh-CN" altLang="en-US" sz="1600" b="1">
              <a:solidFill>
                <a:schemeClr val="bg1"/>
              </a:solidFill>
              <a:latin typeface="OPPOSans M" panose="00020600040101010101" charset="-122"/>
              <a:ea typeface="OPPOSans M" panose="00020600040101010101" charset="-122"/>
              <a:cs typeface="OPPOSans R" panose="00020600040101010101" charset="-122"/>
            </a:endParaRPr>
          </a:p>
        </p:txBody>
      </p:sp>
      <p:grpSp>
        <p:nvGrpSpPr>
          <p:cNvPr id="13" name="组合 12"/>
          <p:cNvGrpSpPr/>
          <p:nvPr/>
        </p:nvGrpSpPr>
        <p:grpSpPr>
          <a:xfrm rot="0">
            <a:off x="650240" y="2775585"/>
            <a:ext cx="2841625" cy="3310890"/>
            <a:chOff x="1061" y="2913"/>
            <a:chExt cx="4398" cy="5901"/>
          </a:xfrm>
        </p:grpSpPr>
        <p:sp>
          <p:nvSpPr>
            <p:cNvPr id="14" name="矩形 13"/>
            <p:cNvSpPr/>
            <p:nvPr/>
          </p:nvSpPr>
          <p:spPr>
            <a:xfrm>
              <a:off x="1061" y="2913"/>
              <a:ext cx="3985" cy="5901"/>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nvSpPr>
          <p:spPr>
            <a:xfrm>
              <a:off x="1225" y="7520"/>
              <a:ext cx="4234" cy="930"/>
            </a:xfrm>
            <a:prstGeom prst="rect">
              <a:avLst/>
            </a:prstGeom>
            <a:noFill/>
          </p:spPr>
          <p:txBody>
            <a:bodyPr wrap="square" rtlCol="0" anchor="t">
              <a:spAutoFit/>
            </a:bodyPr>
            <a:p>
              <a:pPr algn="just"/>
              <a:r>
                <a:rPr lang="zh-CN" altLang="en-US" sz="1400" b="1">
                  <a:solidFill>
                    <a:schemeClr val="bg1"/>
                  </a:solidFill>
                  <a:latin typeface="微软雅黑" panose="020B0503020204020204" charset="-122"/>
                  <a:ea typeface="微软雅黑" panose="020B0503020204020204" charset="-122"/>
                  <a:cs typeface="微软雅黑" panose="020B0503020204020204" charset="-122"/>
                </a:rPr>
                <a:t>本次印尼展市场推广费</a:t>
              </a:r>
              <a:endParaRPr lang="zh-CN" altLang="en-US" sz="1400" b="1">
                <a:solidFill>
                  <a:schemeClr val="bg1"/>
                </a:solidFill>
                <a:latin typeface="微软雅黑" panose="020B0503020204020204" charset="-122"/>
                <a:ea typeface="微软雅黑" panose="020B0503020204020204" charset="-122"/>
                <a:cs typeface="微软雅黑" panose="020B0503020204020204" charset="-122"/>
              </a:endParaRPr>
            </a:p>
            <a:p>
              <a:pPr algn="just"/>
              <a:r>
                <a:rPr lang="zh-CN" altLang="en-US" sz="1400" b="1">
                  <a:solidFill>
                    <a:schemeClr val="bg1"/>
                  </a:solidFill>
                  <a:latin typeface="微软雅黑" panose="020B0503020204020204" charset="-122"/>
                  <a:ea typeface="微软雅黑" panose="020B0503020204020204" charset="-122"/>
                  <a:cs typeface="微软雅黑" panose="020B0503020204020204" charset="-122"/>
                </a:rPr>
                <a:t>高于同类规模展会3-5倍</a:t>
              </a:r>
              <a:endParaRPr lang="zh-CN" altLang="en-US" sz="14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1239" y="3377"/>
              <a:ext cx="3663" cy="3564"/>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2000">
                  <a:solidFill>
                    <a:schemeClr val="bg1"/>
                  </a:solidFill>
                  <a:latin typeface="微软雅黑" panose="020B0503020204020204" charset="-122"/>
                  <a:ea typeface="微软雅黑" panose="020B0503020204020204" charset="-122"/>
                  <a:cs typeface="微软雅黑" panose="020B0503020204020204" charset="-122"/>
                </a:rPr>
                <a:t>各渠道曝光总计</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a:p>
              <a:pPr algn="l"/>
              <a:r>
                <a:rPr lang="zh-CN" altLang="en-US" sz="2000">
                  <a:solidFill>
                    <a:schemeClr val="bg1"/>
                  </a:solidFill>
                  <a:latin typeface="微软雅黑" panose="020B0503020204020204" charset="-122"/>
                  <a:ea typeface="微软雅黑" panose="020B0503020204020204" charset="-122"/>
                  <a:cs typeface="微软雅黑" panose="020B0503020204020204" charset="-122"/>
                </a:rPr>
                <a:t>超过</a:t>
              </a: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1000W</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l"/>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a:p>
              <a:pPr algn="l"/>
              <a:r>
                <a:rPr lang="zh-CN" altLang="en-US" sz="2000">
                  <a:solidFill>
                    <a:schemeClr val="bg1"/>
                  </a:solidFill>
                  <a:latin typeface="微软雅黑" panose="020B0503020204020204" charset="-122"/>
                  <a:ea typeface="微软雅黑" panose="020B0503020204020204" charset="-122"/>
                  <a:cs typeface="微软雅黑" panose="020B0503020204020204" charset="-122"/>
                </a:rPr>
                <a:t>覆盖买家超过</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2800" b="1">
                  <a:solidFill>
                    <a:schemeClr val="bg1"/>
                  </a:solidFill>
                  <a:latin typeface="微软雅黑" panose="020B0503020204020204" charset="-122"/>
                  <a:ea typeface="微软雅黑" panose="020B0503020204020204" charset="-122"/>
                  <a:cs typeface="微软雅黑" panose="020B0503020204020204" charset="-122"/>
                </a:rPr>
                <a:t>650000位</a:t>
              </a:r>
              <a:endParaRPr lang="zh-CN" altLang="en-US" sz="2800" b="1">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19" name="文本框 18"/>
          <p:cNvSpPr txBox="1"/>
          <p:nvPr>
            <p:custDataLst>
              <p:tags r:id="rId5"/>
            </p:custDataLst>
          </p:nvPr>
        </p:nvSpPr>
        <p:spPr>
          <a:xfrm>
            <a:off x="8788400" y="2816225"/>
            <a:ext cx="1305560" cy="680720"/>
          </a:xfrm>
          <a:prstGeom prst="rect">
            <a:avLst/>
          </a:prstGeom>
        </p:spPr>
        <p:txBody>
          <a:bodyPr wrap="square">
            <a:noAutofit/>
            <a:extLst>
              <a:ext uri="{4A0BC546-FE56-4ADE-93B0-CB8AF2F6F144}">
                <wpsdc:textFrameExt xmlns:wpsdc="http://www.wps.cn/officeDocument/2022/drawingmlCustomData" type="text"/>
              </a:ext>
            </a:extLst>
          </a:bodyPr>
          <a:p>
            <a:pPr algn="ctr">
              <a:buClrTx/>
              <a:buSzTx/>
              <a:buFontTx/>
              <a:buNone/>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META广告</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buNone/>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新闻媒体</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buNone/>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广播电台</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buNone/>
            </a:pPr>
            <a:endParaRPr lang="zh-CN" altLang="en-US" sz="1600" b="1">
              <a:solidFill>
                <a:schemeClr val="bg1"/>
              </a:solidFill>
              <a:latin typeface="OPPOSans M" panose="00020600040101010101" charset="-122"/>
              <a:ea typeface="OPPOSans M" panose="00020600040101010101" charset="-122"/>
              <a:cs typeface="OPPOSans R" panose="00020600040101010101" charset="-122"/>
            </a:endParaRPr>
          </a:p>
        </p:txBody>
      </p:sp>
      <p:sp>
        <p:nvSpPr>
          <p:cNvPr id="20" name="文本框 19"/>
          <p:cNvSpPr txBox="1"/>
          <p:nvPr>
            <p:custDataLst>
              <p:tags r:id="rId6"/>
            </p:custDataLst>
          </p:nvPr>
        </p:nvSpPr>
        <p:spPr>
          <a:xfrm>
            <a:off x="10093325" y="2828925"/>
            <a:ext cx="1112520" cy="680720"/>
          </a:xfrm>
          <a:prstGeom prst="rect">
            <a:avLst/>
          </a:prstGeom>
        </p:spPr>
        <p:txBody>
          <a:bodyPr wrap="square">
            <a:noAutofit/>
            <a:extLst>
              <a:ext uri="{4A0BC546-FE56-4ADE-93B0-CB8AF2F6F144}">
                <wpsdc:textFrameExt xmlns:wpsdc="http://www.wps.cn/officeDocument/2022/drawingmlCustomData" type="text"/>
              </a:ext>
            </a:extLst>
          </a:bodyPr>
          <a:p>
            <a:pPr algn="ctr">
              <a:buClrTx/>
              <a:buSzTx/>
              <a:buFontTx/>
              <a:buNone/>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电话邀约</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buNone/>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合作资源</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buNone/>
            </a:pPr>
            <a:r>
              <a:rPr lang="zh-CN" altLang="en-US" sz="1600" b="1">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1600" b="1">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43" name="组合 42"/>
          <p:cNvGrpSpPr/>
          <p:nvPr/>
        </p:nvGrpSpPr>
        <p:grpSpPr>
          <a:xfrm>
            <a:off x="3488690" y="2771140"/>
            <a:ext cx="3695700" cy="3308985"/>
            <a:chOff x="5749" y="4364"/>
            <a:chExt cx="5820" cy="5211"/>
          </a:xfrm>
        </p:grpSpPr>
        <p:sp>
          <p:nvSpPr>
            <p:cNvPr id="27" name="矩形 26"/>
            <p:cNvSpPr/>
            <p:nvPr>
              <p:custDataLst>
                <p:tags r:id="rId7"/>
              </p:custDataLst>
            </p:nvPr>
          </p:nvSpPr>
          <p:spPr>
            <a:xfrm>
              <a:off x="5749" y="4364"/>
              <a:ext cx="2910" cy="1548"/>
            </a:xfrm>
            <a:prstGeom prst="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custDataLst>
                <p:tags r:id="rId8"/>
              </p:custDataLst>
            </p:nvPr>
          </p:nvSpPr>
          <p:spPr>
            <a:xfrm>
              <a:off x="5749" y="4601"/>
              <a:ext cx="2910" cy="977"/>
            </a:xfrm>
            <a:prstGeom prst="rect">
              <a:avLst/>
            </a:prstGeom>
          </p:spPr>
          <p:txBody>
            <a:bodyPr wrap="square">
              <a:noAutofit/>
              <a:extLst>
                <a:ext uri="{4A0BC546-FE56-4ADE-93B0-CB8AF2F6F144}">
                  <wpsdc:textFrameExt xmlns:wpsdc="http://www.wps.cn/officeDocument/2022/drawingmlCustomData" type="text"/>
                </a:ext>
              </a:extLst>
            </a:bodyPr>
            <a:p>
              <a:pPr algn="l">
                <a:buClrTx/>
                <a:buSzTx/>
                <a:buFontTx/>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境外全渠道</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a:p>
              <a:pPr algn="l">
                <a:buClrTx/>
                <a:buSzTx/>
                <a:buFontTx/>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多维度推广</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2" name="矩形 31"/>
            <p:cNvSpPr/>
            <p:nvPr>
              <p:custDataLst>
                <p:tags r:id="rId9"/>
              </p:custDataLst>
            </p:nvPr>
          </p:nvSpPr>
          <p:spPr>
            <a:xfrm>
              <a:off x="8659" y="4364"/>
              <a:ext cx="2910" cy="1548"/>
            </a:xfrm>
            <a:prstGeom prst="rect">
              <a:avLst/>
            </a:prstGeom>
            <a:solidFill>
              <a:srgbClr val="F4572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custDataLst>
                <p:tags r:id="rId10"/>
              </p:custDataLst>
            </p:nvPr>
          </p:nvSpPr>
          <p:spPr>
            <a:xfrm>
              <a:off x="8659" y="4371"/>
              <a:ext cx="2910" cy="835"/>
            </a:xfrm>
            <a:prstGeom prst="rect">
              <a:avLst/>
            </a:prstGeom>
          </p:spPr>
          <p:txBody>
            <a:bodyPr wrap="square">
              <a:noAutofit/>
              <a:extLst>
                <a:ext uri="{4A0BC546-FE56-4ADE-93B0-CB8AF2F6F144}">
                  <wpsdc:textFrameExt xmlns:wpsdc="http://www.wps.cn/officeDocument/2022/drawingmlCustomData" type="text"/>
                </a:ext>
              </a:extLst>
            </a:bodyPr>
            <a:p>
              <a:pPr algn="ctr">
                <a:buClrTx/>
                <a:buSzTx/>
                <a:buFontTx/>
                <a:buNone/>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365天</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buNone/>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线上+线下</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buNone/>
              </a:pPr>
              <a:r>
                <a:rPr lang="zh-CN" altLang="en-US" sz="2000">
                  <a:solidFill>
                    <a:schemeClr val="bg1"/>
                  </a:solidFill>
                  <a:latin typeface="微软雅黑" panose="020B0503020204020204" charset="-122"/>
                  <a:ea typeface="微软雅黑" panose="020B0503020204020204" charset="-122"/>
                  <a:cs typeface="微软雅黑" panose="020B0503020204020204" charset="-122"/>
                </a:rPr>
                <a:t>全年在线</a:t>
              </a:r>
              <a:endParaRPr lang="zh-CN" altLang="en-US" sz="2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4" name="图片 33"/>
            <p:cNvPicPr>
              <a:picLocks noChangeAspect="1"/>
            </p:cNvPicPr>
            <p:nvPr>
              <p:custDataLst>
                <p:tags r:id="rId11"/>
              </p:custDataLst>
            </p:nvPr>
          </p:nvPicPr>
          <p:blipFill>
            <a:blip r:embed="rId12"/>
            <a:stretch>
              <a:fillRect/>
            </a:stretch>
          </p:blipFill>
          <p:spPr>
            <a:xfrm>
              <a:off x="5749" y="5912"/>
              <a:ext cx="2909" cy="3663"/>
            </a:xfrm>
            <a:prstGeom prst="rect">
              <a:avLst/>
            </a:prstGeom>
          </p:spPr>
        </p:pic>
        <p:pic>
          <p:nvPicPr>
            <p:cNvPr id="36" name="图片 35"/>
            <p:cNvPicPr>
              <a:picLocks noChangeAspect="1"/>
            </p:cNvPicPr>
            <p:nvPr>
              <p:custDataLst>
                <p:tags r:id="rId13"/>
              </p:custDataLst>
            </p:nvPr>
          </p:nvPicPr>
          <p:blipFill>
            <a:blip r:embed="rId14"/>
            <a:stretch>
              <a:fillRect/>
            </a:stretch>
          </p:blipFill>
          <p:spPr>
            <a:xfrm>
              <a:off x="8658" y="5912"/>
              <a:ext cx="2910" cy="1714"/>
            </a:xfrm>
            <a:prstGeom prst="rect">
              <a:avLst/>
            </a:prstGeom>
          </p:spPr>
        </p:pic>
        <p:pic>
          <p:nvPicPr>
            <p:cNvPr id="37" name="图片 36"/>
            <p:cNvPicPr>
              <a:picLocks noChangeAspect="1"/>
            </p:cNvPicPr>
            <p:nvPr>
              <p:custDataLst>
                <p:tags r:id="rId15"/>
              </p:custDataLst>
            </p:nvPr>
          </p:nvPicPr>
          <p:blipFill>
            <a:blip r:embed="rId16"/>
            <a:stretch>
              <a:fillRect/>
            </a:stretch>
          </p:blipFill>
          <p:spPr>
            <a:xfrm>
              <a:off x="8659" y="7625"/>
              <a:ext cx="2896" cy="1950"/>
            </a:xfrm>
            <a:prstGeom prst="rect">
              <a:avLst/>
            </a:prstGeom>
          </p:spPr>
        </p:pic>
      </p:grpSp>
      <p:pic>
        <p:nvPicPr>
          <p:cNvPr id="38" name="图片 37"/>
          <p:cNvPicPr>
            <a:picLocks noChangeAspect="1"/>
          </p:cNvPicPr>
          <p:nvPr>
            <p:custDataLst>
              <p:tags r:id="rId17"/>
            </p:custDataLst>
          </p:nvPr>
        </p:nvPicPr>
        <p:blipFill>
          <a:blip r:embed="rId18"/>
          <a:stretch>
            <a:fillRect/>
          </a:stretch>
        </p:blipFill>
        <p:spPr>
          <a:xfrm>
            <a:off x="7410450" y="3629025"/>
            <a:ext cx="3931285" cy="1788795"/>
          </a:xfrm>
          <a:prstGeom prst="rect">
            <a:avLst/>
          </a:prstGeom>
        </p:spPr>
      </p:pic>
      <p:sp>
        <p:nvSpPr>
          <p:cNvPr id="39" name="文本框 38"/>
          <p:cNvSpPr txBox="1"/>
          <p:nvPr>
            <p:custDataLst>
              <p:tags r:id="rId19"/>
            </p:custDataLst>
          </p:nvPr>
        </p:nvSpPr>
        <p:spPr>
          <a:xfrm>
            <a:off x="7332980" y="5469890"/>
            <a:ext cx="4083685" cy="735965"/>
          </a:xfrm>
          <a:prstGeom prst="rect">
            <a:avLst/>
          </a:prstGeom>
          <a:noFill/>
        </p:spPr>
        <p:txBody>
          <a:bodyPr wrap="square" rtlCol="0" anchor="t">
            <a:noAutofit/>
          </a:bodyPr>
          <a:p>
            <a:pPr algn="just"/>
            <a:r>
              <a:rPr lang="zh-CN" altLang="en-US" sz="1800" b="1">
                <a:solidFill>
                  <a:srgbClr val="FF8006"/>
                </a:solidFill>
                <a:latin typeface="微软雅黑" panose="020B0503020204020204" charset="-122"/>
                <a:ea typeface="微软雅黑" panose="020B0503020204020204" charset="-122"/>
                <a:cs typeface="微软雅黑" panose="020B0503020204020204" charset="-122"/>
              </a:rPr>
              <a:t>买家运营团队针对注册的买家进行1对1精准邀约，确保到访买家专业且精准！</a:t>
            </a:r>
            <a:endParaRPr lang="zh-CN" altLang="en-US" sz="16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5" name="文本框 4"/>
          <p:cNvSpPr txBox="1"/>
          <p:nvPr/>
        </p:nvSpPr>
        <p:spPr>
          <a:xfrm>
            <a:off x="765175" y="908685"/>
            <a:ext cx="10662285" cy="583565"/>
          </a:xfrm>
          <a:prstGeom prst="rect">
            <a:avLst/>
          </a:prstGeom>
        </p:spPr>
        <p:txBody>
          <a:bodyPr wrap="square">
            <a:spAutoFit/>
            <a:extLst>
              <a:ext uri="{4A0BC546-FE56-4ADE-93B0-CB8AF2F6F144}">
                <wpsdc:textFrameExt xmlns:wpsdc="http://www.wps.cn/officeDocument/2022/drawingmlCustomData" type="text"/>
              </a:ext>
            </a:extLst>
          </a:bodyPr>
          <a:p>
            <a:pPr algn="ctr">
              <a:buClrTx/>
              <a:buSzTx/>
              <a:buFontTx/>
            </a:pPr>
            <a:r>
              <a:rPr kumimoji="1" lang="zh-CN" sz="3200" b="1" dirty="0">
                <a:solidFill>
                  <a:srgbClr val="FF8006"/>
                </a:solidFill>
                <a:latin typeface="OPPOSans B" panose="00020600040101010101" charset="-122"/>
                <a:ea typeface="OPPOSans B" panose="00020600040101010101" charset="-122"/>
                <a:sym typeface="+mn-ea"/>
              </a:rPr>
              <a:t>数据驱动的数字化专业展</a:t>
            </a:r>
            <a:endParaRPr kumimoji="1" lang="zh-CN" sz="3200" b="1" dirty="0">
              <a:solidFill>
                <a:srgbClr val="FF8006"/>
              </a:solidFill>
              <a:latin typeface="OPPOSans B" panose="00020600040101010101" charset="-122"/>
              <a:ea typeface="OPPOSans B" panose="00020600040101010101" charset="-122"/>
            </a:endParaRPr>
          </a:p>
        </p:txBody>
      </p:sp>
      <p:sp>
        <p:nvSpPr>
          <p:cNvPr id="12" name="文本框 11"/>
          <p:cNvSpPr txBox="1"/>
          <p:nvPr/>
        </p:nvSpPr>
        <p:spPr>
          <a:xfrm>
            <a:off x="585470" y="1842770"/>
            <a:ext cx="10875645" cy="460375"/>
          </a:xfrm>
          <a:prstGeom prst="rect">
            <a:avLst/>
          </a:prstGeom>
          <a:noFill/>
        </p:spPr>
        <p:txBody>
          <a:bodyPr wrap="square" rtlCol="0" anchor="t">
            <a:spAutoFit/>
          </a:bodyPr>
          <a:p>
            <a:pPr>
              <a:lnSpc>
                <a:spcPct val="150000"/>
              </a:lnSpc>
            </a:pPr>
            <a:r>
              <a:rPr lang="zh-CN" altLang="en-US" sz="1600" b="1">
                <a:solidFill>
                  <a:srgbClr val="FF8006"/>
                </a:solidFill>
                <a:latin typeface="OPPOSans M" panose="00020600040101010101" charset="-122"/>
                <a:ea typeface="OPPOSans M" panose="00020600040101010101" charset="-122"/>
                <a:cs typeface="OPPOSans R" panose="00020600040101010101" charset="-122"/>
                <a:sym typeface="+mn-ea"/>
              </a:rPr>
              <a:t>数字化参展：</a:t>
            </a:r>
            <a:r>
              <a:rPr sz="1600" dirty="0">
                <a:latin typeface="OPPOSans M" panose="00020600040101010101" charset="-122"/>
                <a:ea typeface="OPPOSans M" panose="00020600040101010101" charset="-122"/>
                <a:cs typeface="OPPOSans M" panose="00020600040101010101" charset="-122"/>
                <a:sym typeface="+mn-ea"/>
              </a:rPr>
              <a:t>网展贸O2O数字化平台，助力买卖双方高效对接，展前展中展后全链路商机促成。</a:t>
            </a:r>
            <a:endParaRPr sz="1600" dirty="0">
              <a:latin typeface="OPPOSans M" panose="00020600040101010101" charset="-122"/>
              <a:ea typeface="OPPOSans M" panose="00020600040101010101" charset="-122"/>
              <a:cs typeface="OPPOSans M" panose="00020600040101010101" charset="-122"/>
            </a:endParaRPr>
          </a:p>
        </p:txBody>
      </p:sp>
      <p:grpSp>
        <p:nvGrpSpPr>
          <p:cNvPr id="22" name="组合 21"/>
          <p:cNvGrpSpPr/>
          <p:nvPr/>
        </p:nvGrpSpPr>
        <p:grpSpPr>
          <a:xfrm>
            <a:off x="584835" y="2529205"/>
            <a:ext cx="10987031" cy="3375550"/>
            <a:chOff x="921" y="3743"/>
            <a:chExt cx="17302" cy="5316"/>
          </a:xfrm>
        </p:grpSpPr>
        <p:grpSp>
          <p:nvGrpSpPr>
            <p:cNvPr id="26" name="组合 25"/>
            <p:cNvGrpSpPr/>
            <p:nvPr>
              <p:custDataLst>
                <p:tags r:id="rId3"/>
              </p:custDataLst>
            </p:nvPr>
          </p:nvGrpSpPr>
          <p:grpSpPr>
            <a:xfrm rot="0">
              <a:off x="922" y="7412"/>
              <a:ext cx="4840" cy="1647"/>
              <a:chOff x="640" y="2974"/>
              <a:chExt cx="5346" cy="1809"/>
            </a:xfrm>
          </p:grpSpPr>
          <p:sp>
            <p:nvSpPr>
              <p:cNvPr id="3" name="圆角矩形 2"/>
              <p:cNvSpPr/>
              <p:nvPr>
                <p:custDataLst>
                  <p:tags r:id="rId4"/>
                </p:custDataLst>
              </p:nvPr>
            </p:nvSpPr>
            <p:spPr>
              <a:xfrm>
                <a:off x="640" y="2974"/>
                <a:ext cx="5346" cy="1809"/>
              </a:xfrm>
              <a:prstGeom prst="round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custDataLst>
                  <p:tags r:id="rId5"/>
                </p:custDataLst>
              </p:nvPr>
            </p:nvSpPr>
            <p:spPr>
              <a:xfrm>
                <a:off x="765" y="3024"/>
                <a:ext cx="4976" cy="1734"/>
              </a:xfrm>
              <a:prstGeom prst="rect">
                <a:avLst/>
              </a:prstGeom>
              <a:noFill/>
            </p:spPr>
            <p:txBody>
              <a:bodyPr wrap="square" rtlCol="0">
                <a:noAutofit/>
              </a:bodyPr>
              <a:p>
                <a:pPr algn="ctr">
                  <a:lnSpc>
                    <a:spcPct val="130000"/>
                  </a:lnSpc>
                </a:pPr>
                <a:r>
                  <a:rPr sz="1400" b="1">
                    <a:solidFill>
                      <a:schemeClr val="bg1"/>
                    </a:solidFill>
                    <a:latin typeface="微软雅黑" panose="020B0503020204020204" charset="-122"/>
                    <a:ea typeface="微软雅黑" panose="020B0503020204020204" charset="-122"/>
                    <a:cs typeface="OPPOSans R" panose="00020600040101010101" charset="-122"/>
                  </a:rPr>
                  <a:t>展前自提自选数据库意向买家</a:t>
                </a:r>
                <a:endParaRPr sz="1400" b="1">
                  <a:solidFill>
                    <a:schemeClr val="bg1"/>
                  </a:solidFill>
                  <a:latin typeface="微软雅黑" panose="020B0503020204020204" charset="-122"/>
                  <a:ea typeface="微软雅黑" panose="020B0503020204020204" charset="-122"/>
                  <a:cs typeface="OPPOSans R" panose="00020600040101010101" charset="-122"/>
                </a:endParaRPr>
              </a:p>
              <a:p>
                <a:pPr algn="ctr">
                  <a:lnSpc>
                    <a:spcPct val="130000"/>
                  </a:lnSpc>
                </a:pPr>
                <a:r>
                  <a:rPr sz="1400" b="1">
                    <a:solidFill>
                      <a:schemeClr val="bg1"/>
                    </a:solidFill>
                    <a:latin typeface="微软雅黑" panose="020B0503020204020204" charset="-122"/>
                    <a:ea typeface="微软雅黑" panose="020B0503020204020204" charset="-122"/>
                    <a:cs typeface="OPPOSans R" panose="00020600040101010101" charset="-122"/>
                  </a:rPr>
                  <a:t>平台配合精准邀约</a:t>
                </a:r>
                <a:endParaRPr sz="1400" b="1">
                  <a:solidFill>
                    <a:schemeClr val="bg1"/>
                  </a:solidFill>
                  <a:latin typeface="微软雅黑" panose="020B0503020204020204" charset="-122"/>
                  <a:ea typeface="微软雅黑" panose="020B0503020204020204" charset="-122"/>
                  <a:cs typeface="OPPOSans R" panose="00020600040101010101" charset="-122"/>
                </a:endParaRPr>
              </a:p>
              <a:p>
                <a:pPr algn="ctr">
                  <a:lnSpc>
                    <a:spcPct val="130000"/>
                  </a:lnSpc>
                </a:pPr>
                <a:r>
                  <a:rPr sz="1400" b="1">
                    <a:solidFill>
                      <a:schemeClr val="bg1"/>
                    </a:solidFill>
                    <a:latin typeface="微软雅黑" panose="020B0503020204020204" charset="-122"/>
                    <a:ea typeface="微软雅黑" panose="020B0503020204020204" charset="-122"/>
                    <a:cs typeface="OPPOSans R" panose="00020600040101010101" charset="-122"/>
                  </a:rPr>
                  <a:t>提前锁定商机</a:t>
                </a:r>
                <a:endParaRPr sz="1400" b="1">
                  <a:solidFill>
                    <a:schemeClr val="bg1"/>
                  </a:solidFill>
                  <a:latin typeface="微软雅黑" panose="020B0503020204020204" charset="-122"/>
                  <a:ea typeface="微软雅黑" panose="020B0503020204020204" charset="-122"/>
                  <a:cs typeface="OPPOSans R" panose="00020600040101010101" charset="-122"/>
                </a:endParaRPr>
              </a:p>
            </p:txBody>
          </p:sp>
        </p:grpSp>
        <p:pic>
          <p:nvPicPr>
            <p:cNvPr id="101" name="图片 100"/>
            <p:cNvPicPr/>
            <p:nvPr/>
          </p:nvPicPr>
          <p:blipFill>
            <a:blip r:embed="rId6"/>
            <a:stretch>
              <a:fillRect/>
            </a:stretch>
          </p:blipFill>
          <p:spPr>
            <a:xfrm>
              <a:off x="921" y="3743"/>
              <a:ext cx="4841" cy="3262"/>
            </a:xfrm>
            <a:prstGeom prst="rect">
              <a:avLst/>
            </a:prstGeom>
            <a:noFill/>
            <a:ln w="9525">
              <a:noFill/>
            </a:ln>
          </p:spPr>
        </p:pic>
        <p:sp>
          <p:nvSpPr>
            <p:cNvPr id="4" name="右箭头 3"/>
            <p:cNvSpPr/>
            <p:nvPr/>
          </p:nvSpPr>
          <p:spPr>
            <a:xfrm>
              <a:off x="5835" y="5387"/>
              <a:ext cx="1200" cy="563"/>
            </a:xfrm>
            <a:prstGeom prst="rightArrow">
              <a:avLst/>
            </a:prstGeom>
            <a:solidFill>
              <a:srgbClr val="FF9200"/>
            </a:solidFill>
            <a:ln>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2" name="图片 101"/>
            <p:cNvPicPr/>
            <p:nvPr/>
          </p:nvPicPr>
          <p:blipFill>
            <a:blip r:embed="rId7"/>
            <a:stretch>
              <a:fillRect/>
            </a:stretch>
          </p:blipFill>
          <p:spPr>
            <a:xfrm>
              <a:off x="7147" y="3743"/>
              <a:ext cx="4842" cy="3258"/>
            </a:xfrm>
            <a:prstGeom prst="rect">
              <a:avLst/>
            </a:prstGeom>
            <a:noFill/>
            <a:ln w="9525">
              <a:noFill/>
            </a:ln>
          </p:spPr>
        </p:pic>
        <p:sp>
          <p:nvSpPr>
            <p:cNvPr id="7" name="右箭头 6"/>
            <p:cNvSpPr/>
            <p:nvPr>
              <p:custDataLst>
                <p:tags r:id="rId8"/>
              </p:custDataLst>
            </p:nvPr>
          </p:nvSpPr>
          <p:spPr>
            <a:xfrm>
              <a:off x="12130" y="5387"/>
              <a:ext cx="1200" cy="563"/>
            </a:xfrm>
            <a:prstGeom prst="rightArrow">
              <a:avLst/>
            </a:prstGeom>
            <a:solidFill>
              <a:srgbClr val="FF9200"/>
            </a:solidFill>
            <a:ln>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3" name="图片 102"/>
            <p:cNvPicPr/>
            <p:nvPr/>
          </p:nvPicPr>
          <p:blipFill>
            <a:blip r:embed="rId9"/>
            <a:stretch>
              <a:fillRect/>
            </a:stretch>
          </p:blipFill>
          <p:spPr>
            <a:xfrm>
              <a:off x="13471" y="3746"/>
              <a:ext cx="4743" cy="3259"/>
            </a:xfrm>
            <a:prstGeom prst="rect">
              <a:avLst/>
            </a:prstGeom>
            <a:noFill/>
            <a:ln w="9525">
              <a:noFill/>
            </a:ln>
          </p:spPr>
        </p:pic>
        <p:grpSp>
          <p:nvGrpSpPr>
            <p:cNvPr id="8" name="组合 7"/>
            <p:cNvGrpSpPr/>
            <p:nvPr>
              <p:custDataLst>
                <p:tags r:id="rId10"/>
              </p:custDataLst>
            </p:nvPr>
          </p:nvGrpSpPr>
          <p:grpSpPr>
            <a:xfrm rot="0">
              <a:off x="7147" y="7353"/>
              <a:ext cx="4848" cy="1647"/>
              <a:chOff x="436" y="2974"/>
              <a:chExt cx="5355" cy="1809"/>
            </a:xfrm>
          </p:grpSpPr>
          <p:sp>
            <p:nvSpPr>
              <p:cNvPr id="9" name="圆角矩形 8"/>
              <p:cNvSpPr/>
              <p:nvPr>
                <p:custDataLst>
                  <p:tags r:id="rId11"/>
                </p:custDataLst>
              </p:nvPr>
            </p:nvSpPr>
            <p:spPr>
              <a:xfrm>
                <a:off x="436" y="2974"/>
                <a:ext cx="5355" cy="1809"/>
              </a:xfrm>
              <a:prstGeom prst="round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12"/>
                </p:custDataLst>
              </p:nvPr>
            </p:nvSpPr>
            <p:spPr>
              <a:xfrm>
                <a:off x="621" y="3028"/>
                <a:ext cx="4976" cy="1734"/>
              </a:xfrm>
              <a:prstGeom prst="rect">
                <a:avLst/>
              </a:prstGeom>
              <a:noFill/>
            </p:spPr>
            <p:txBody>
              <a:bodyPr wrap="square" rtlCol="0">
                <a:noAutofit/>
              </a:bodyPr>
              <a:p>
                <a:pPr algn="ctr">
                  <a:lnSpc>
                    <a:spcPct val="130000"/>
                  </a:lnSpc>
                  <a:buClrTx/>
                  <a:buSzTx/>
                  <a:buNone/>
                </a:pPr>
                <a:r>
                  <a:rPr sz="1400" b="1">
                    <a:solidFill>
                      <a:schemeClr val="bg1"/>
                    </a:solidFill>
                    <a:latin typeface="微软雅黑" panose="020B0503020204020204" charset="-122"/>
                    <a:ea typeface="微软雅黑" panose="020B0503020204020204" charset="-122"/>
                    <a:cs typeface="OPPOSans R" panose="00020600040101010101" charset="-122"/>
                  </a:rPr>
                  <a:t>展中买家到达自动提醒</a:t>
                </a:r>
                <a:endParaRPr sz="1400" b="1">
                  <a:solidFill>
                    <a:schemeClr val="bg1"/>
                  </a:solidFill>
                  <a:latin typeface="微软雅黑" panose="020B0503020204020204" charset="-122"/>
                  <a:ea typeface="微软雅黑" panose="020B0503020204020204" charset="-122"/>
                  <a:cs typeface="OPPOSans R" panose="00020600040101010101" charset="-122"/>
                </a:endParaRPr>
              </a:p>
              <a:p>
                <a:pPr algn="ctr">
                  <a:lnSpc>
                    <a:spcPct val="130000"/>
                  </a:lnSpc>
                  <a:buClrTx/>
                  <a:buSzTx/>
                  <a:buNone/>
                </a:pPr>
                <a:r>
                  <a:rPr sz="1400" b="1">
                    <a:solidFill>
                      <a:schemeClr val="bg1"/>
                    </a:solidFill>
                    <a:latin typeface="微软雅黑" panose="020B0503020204020204" charset="-122"/>
                    <a:ea typeface="微软雅黑" panose="020B0503020204020204" charset="-122"/>
                    <a:cs typeface="OPPOSans R" panose="00020600040101010101" charset="-122"/>
                  </a:rPr>
                  <a:t>引导邀约买家到达展位</a:t>
                </a:r>
                <a:endParaRPr sz="1400" b="1">
                  <a:solidFill>
                    <a:schemeClr val="bg1"/>
                  </a:solidFill>
                  <a:latin typeface="微软雅黑" panose="020B0503020204020204" charset="-122"/>
                  <a:ea typeface="微软雅黑" panose="020B0503020204020204" charset="-122"/>
                  <a:cs typeface="OPPOSans R" panose="00020600040101010101" charset="-122"/>
                </a:endParaRPr>
              </a:p>
              <a:p>
                <a:pPr algn="ctr">
                  <a:lnSpc>
                    <a:spcPct val="130000"/>
                  </a:lnSpc>
                  <a:buClrTx/>
                  <a:buSzTx/>
                  <a:buNone/>
                </a:pPr>
                <a:r>
                  <a:rPr sz="1400" b="1">
                    <a:solidFill>
                      <a:schemeClr val="bg1"/>
                    </a:solidFill>
                    <a:latin typeface="微软雅黑" panose="020B0503020204020204" charset="-122"/>
                    <a:ea typeface="微软雅黑" panose="020B0503020204020204" charset="-122"/>
                    <a:cs typeface="OPPOSans R" panose="00020600040101010101" charset="-122"/>
                  </a:rPr>
                  <a:t>不错失每个客户</a:t>
                </a:r>
                <a:endParaRPr sz="1400" b="1">
                  <a:solidFill>
                    <a:schemeClr val="bg1"/>
                  </a:solidFill>
                  <a:latin typeface="微软雅黑" panose="020B0503020204020204" charset="-122"/>
                  <a:ea typeface="微软雅黑" panose="020B0503020204020204" charset="-122"/>
                  <a:cs typeface="OPPOSans R" panose="00020600040101010101" charset="-122"/>
                </a:endParaRPr>
              </a:p>
            </p:txBody>
          </p:sp>
        </p:grpSp>
        <p:grpSp>
          <p:nvGrpSpPr>
            <p:cNvPr id="16" name="组合 15"/>
            <p:cNvGrpSpPr/>
            <p:nvPr>
              <p:custDataLst>
                <p:tags r:id="rId13"/>
              </p:custDataLst>
            </p:nvPr>
          </p:nvGrpSpPr>
          <p:grpSpPr>
            <a:xfrm rot="0">
              <a:off x="13457" y="7294"/>
              <a:ext cx="4767" cy="1647"/>
              <a:chOff x="68" y="2974"/>
              <a:chExt cx="5265" cy="1809"/>
            </a:xfrm>
          </p:grpSpPr>
          <p:sp>
            <p:nvSpPr>
              <p:cNvPr id="21" name="圆角矩形 20"/>
              <p:cNvSpPr/>
              <p:nvPr>
                <p:custDataLst>
                  <p:tags r:id="rId14"/>
                </p:custDataLst>
              </p:nvPr>
            </p:nvSpPr>
            <p:spPr>
              <a:xfrm>
                <a:off x="68" y="2974"/>
                <a:ext cx="5265" cy="1809"/>
              </a:xfrm>
              <a:prstGeom prst="roundRect">
                <a:avLst/>
              </a:prstGeom>
              <a:solidFill>
                <a:srgbClr val="FF8006"/>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custDataLst>
                  <p:tags r:id="rId15"/>
                </p:custDataLst>
              </p:nvPr>
            </p:nvSpPr>
            <p:spPr>
              <a:xfrm>
                <a:off x="219" y="3010"/>
                <a:ext cx="4976" cy="1734"/>
              </a:xfrm>
              <a:prstGeom prst="rect">
                <a:avLst/>
              </a:prstGeom>
              <a:noFill/>
            </p:spPr>
            <p:txBody>
              <a:bodyPr wrap="square" rtlCol="0">
                <a:noAutofit/>
              </a:bodyPr>
              <a:p>
                <a:pPr algn="ctr">
                  <a:lnSpc>
                    <a:spcPct val="130000"/>
                  </a:lnSpc>
                  <a:buClrTx/>
                  <a:buSzTx/>
                  <a:buNone/>
                </a:pPr>
                <a:r>
                  <a:rPr sz="1400" b="1">
                    <a:solidFill>
                      <a:schemeClr val="bg1"/>
                    </a:solidFill>
                    <a:latin typeface="微软雅黑" panose="020B0503020204020204" charset="-122"/>
                    <a:ea typeface="微软雅黑" panose="020B0503020204020204" charset="-122"/>
                    <a:cs typeface="OPPOSans R" panose="00020600040101010101" charset="-122"/>
                  </a:rPr>
                  <a:t>展后买家CRM管理及联系工具</a:t>
                </a:r>
                <a:endParaRPr sz="1400" b="1">
                  <a:solidFill>
                    <a:schemeClr val="bg1"/>
                  </a:solidFill>
                  <a:latin typeface="微软雅黑" panose="020B0503020204020204" charset="-122"/>
                  <a:ea typeface="微软雅黑" panose="020B0503020204020204" charset="-122"/>
                  <a:cs typeface="OPPOSans R" panose="00020600040101010101" charset="-122"/>
                </a:endParaRPr>
              </a:p>
              <a:p>
                <a:pPr algn="ctr">
                  <a:lnSpc>
                    <a:spcPct val="130000"/>
                  </a:lnSpc>
                  <a:buClrTx/>
                  <a:buSzTx/>
                  <a:buNone/>
                </a:pPr>
                <a:r>
                  <a:rPr sz="1400" b="1">
                    <a:solidFill>
                      <a:schemeClr val="bg1"/>
                    </a:solidFill>
                    <a:latin typeface="微软雅黑" panose="020B0503020204020204" charset="-122"/>
                    <a:ea typeface="微软雅黑" panose="020B0503020204020204" charset="-122"/>
                    <a:cs typeface="OPPOSans R" panose="00020600040101010101" charset="-122"/>
                  </a:rPr>
                  <a:t>结合可视化参展报告</a:t>
                </a:r>
                <a:endParaRPr sz="1400" b="1">
                  <a:solidFill>
                    <a:schemeClr val="bg1"/>
                  </a:solidFill>
                  <a:latin typeface="微软雅黑" panose="020B0503020204020204" charset="-122"/>
                  <a:ea typeface="微软雅黑" panose="020B0503020204020204" charset="-122"/>
                  <a:cs typeface="OPPOSans R" panose="00020600040101010101" charset="-122"/>
                </a:endParaRPr>
              </a:p>
              <a:p>
                <a:pPr algn="ctr">
                  <a:lnSpc>
                    <a:spcPct val="130000"/>
                  </a:lnSpc>
                  <a:buClrTx/>
                  <a:buSzTx/>
                  <a:buNone/>
                </a:pPr>
                <a:r>
                  <a:rPr sz="1400" b="1">
                    <a:solidFill>
                      <a:schemeClr val="bg1"/>
                    </a:solidFill>
                    <a:latin typeface="微软雅黑" panose="020B0503020204020204" charset="-122"/>
                    <a:ea typeface="微软雅黑" panose="020B0503020204020204" charset="-122"/>
                    <a:cs typeface="OPPOSans R" panose="00020600040101010101" charset="-122"/>
                  </a:rPr>
                  <a:t>轻松保障参展效果</a:t>
                </a:r>
                <a:endParaRPr sz="1400" b="1">
                  <a:solidFill>
                    <a:schemeClr val="bg1"/>
                  </a:solidFill>
                  <a:latin typeface="微软雅黑" panose="020B0503020204020204" charset="-122"/>
                  <a:ea typeface="微软雅黑" panose="020B0503020204020204" charset="-122"/>
                  <a:cs typeface="OPPOSans R" panose="00020600040101010101" charset="-122"/>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5" name="文本框 4"/>
          <p:cNvSpPr txBox="1"/>
          <p:nvPr/>
        </p:nvSpPr>
        <p:spPr>
          <a:xfrm>
            <a:off x="765175" y="908685"/>
            <a:ext cx="10662285" cy="583565"/>
          </a:xfrm>
          <a:prstGeom prst="rect">
            <a:avLst/>
          </a:prstGeom>
        </p:spPr>
        <p:txBody>
          <a:bodyPr wrap="square">
            <a:spAutoFit/>
            <a:extLst>
              <a:ext uri="{4A0BC546-FE56-4ADE-93B0-CB8AF2F6F144}">
                <wpsdc:textFrameExt xmlns:wpsdc="http://www.wps.cn/officeDocument/2022/drawingmlCustomData" type="text"/>
              </a:ext>
            </a:extLst>
          </a:bodyPr>
          <a:p>
            <a:pPr algn="ctr">
              <a:buClrTx/>
              <a:buSzTx/>
              <a:buFontTx/>
            </a:pPr>
            <a:r>
              <a:rPr kumimoji="1" lang="zh-CN" sz="3200" b="1" dirty="0">
                <a:solidFill>
                  <a:srgbClr val="FF8006"/>
                </a:solidFill>
                <a:latin typeface="OPPOSans B" panose="00020600040101010101" charset="-122"/>
                <a:ea typeface="OPPOSans B" panose="00020600040101010101" charset="-122"/>
                <a:sym typeface="+mn-ea"/>
              </a:rPr>
              <a:t>数据驱动的数字化专业展</a:t>
            </a:r>
            <a:endParaRPr kumimoji="1" lang="zh-CN" altLang="en-US" sz="3200" b="1" dirty="0">
              <a:solidFill>
                <a:srgbClr val="FF8006"/>
              </a:solidFill>
              <a:latin typeface="Microsoft YaHei UI" panose="020B0503020204020204" pitchFamily="34" charset="-122"/>
              <a:ea typeface="Microsoft YaHei UI" panose="020B0503020204020204" pitchFamily="34" charset="-122"/>
            </a:endParaRPr>
          </a:p>
        </p:txBody>
      </p:sp>
      <p:sp>
        <p:nvSpPr>
          <p:cNvPr id="12" name="文本框 11"/>
          <p:cNvSpPr txBox="1"/>
          <p:nvPr/>
        </p:nvSpPr>
        <p:spPr>
          <a:xfrm>
            <a:off x="658495" y="1686560"/>
            <a:ext cx="10875645" cy="1660525"/>
          </a:xfrm>
          <a:prstGeom prst="rect">
            <a:avLst/>
          </a:prstGeom>
          <a:noFill/>
        </p:spPr>
        <p:txBody>
          <a:bodyPr wrap="square" rtlCol="0" anchor="t">
            <a:spAutoFit/>
          </a:bodyPr>
          <a:p>
            <a:pPr>
              <a:lnSpc>
                <a:spcPct val="150000"/>
              </a:lnSpc>
            </a:pPr>
            <a:r>
              <a:rPr lang="zh-CN" altLang="en-US" sz="1600" b="1">
                <a:solidFill>
                  <a:srgbClr val="FF8006"/>
                </a:solidFill>
                <a:latin typeface="OPPOSans M" panose="00020600040101010101" charset="-122"/>
                <a:ea typeface="OPPOSans M" panose="00020600040101010101" charset="-122"/>
                <a:cs typeface="OPPOSans R" panose="00020600040101010101" charset="-122"/>
                <a:sym typeface="+mn-ea"/>
              </a:rPr>
              <a:t>数字化参展：</a:t>
            </a:r>
            <a:r>
              <a:rPr sz="1600" dirty="0">
                <a:latin typeface="OPPOSans M" panose="00020600040101010101" charset="-122"/>
                <a:ea typeface="OPPOSans M" panose="00020600040101010101" charset="-122"/>
                <a:cs typeface="微软雅黑" panose="020B0503020204020204" charset="-122"/>
                <a:sym typeface="+mn-ea"/>
              </a:rPr>
              <a:t>打造更高效的创新型展会</a:t>
            </a:r>
            <a:r>
              <a:rPr lang="zh-CN" sz="1600" dirty="0">
                <a:latin typeface="OPPOSans M" panose="00020600040101010101" charset="-122"/>
                <a:ea typeface="OPPOSans M" panose="00020600040101010101" charset="-122"/>
                <a:cs typeface="微软雅黑" panose="020B0503020204020204" charset="-122"/>
                <a:sym typeface="+mn-ea"/>
              </a:rPr>
              <a:t>！</a:t>
            </a:r>
            <a:endParaRPr lang="zh-CN" sz="1600" dirty="0">
              <a:latin typeface="OPPOSans M" panose="00020600040101010101" charset="-122"/>
              <a:ea typeface="OPPOSans M" panose="00020600040101010101" charset="-122"/>
              <a:cs typeface="微软雅黑" panose="020B0503020204020204" charset="-122"/>
              <a:sym typeface="+mn-ea"/>
            </a:endParaRPr>
          </a:p>
          <a:p>
            <a:pPr>
              <a:lnSpc>
                <a:spcPct val="150000"/>
              </a:lnSpc>
            </a:pPr>
            <a:r>
              <a:rPr lang="zh-CN" sz="1600" dirty="0">
                <a:latin typeface="OPPOSans M" panose="00020600040101010101" charset="-122"/>
                <a:ea typeface="OPPOSans M" panose="00020600040101010101" charset="-122"/>
                <a:cs typeface="微软雅黑" panose="020B0503020204020204" charset="-122"/>
                <a:sym typeface="+mn-ea"/>
              </a:rPr>
              <a:t>本届越南展以数字化赋能传统展会，依托米奥兰特多年积累的千万级国际买家数据库及行业采购信息的大数据平台、智能化营销工具和独有专利的“网展贸O2O”商贸服务平台，实现数字化办展、参展、观展。优质预登记买家与O2O自选自提买家一对一对接率达到</a:t>
            </a:r>
            <a:r>
              <a:rPr lang="en-US" altLang="zh-CN" sz="1600" dirty="0">
                <a:latin typeface="OPPOSans M" panose="00020600040101010101" charset="-122"/>
                <a:ea typeface="OPPOSans M" panose="00020600040101010101" charset="-122"/>
                <a:cs typeface="微软雅黑" panose="020B0503020204020204" charset="-122"/>
                <a:sym typeface="+mn-ea"/>
              </a:rPr>
              <a:t> </a:t>
            </a:r>
            <a:r>
              <a:rPr lang="zh-CN" sz="2000" b="1" i="1" dirty="0">
                <a:solidFill>
                  <a:srgbClr val="FF8006"/>
                </a:solidFill>
                <a:latin typeface="OPPOSans M" panose="00020600040101010101" charset="-122"/>
                <a:ea typeface="OPPOSans M" panose="00020600040101010101" charset="-122"/>
                <a:cs typeface="微软雅黑" panose="020B0503020204020204" charset="-122"/>
                <a:sym typeface="+mn-ea"/>
              </a:rPr>
              <a:t>90.76%</a:t>
            </a:r>
            <a:r>
              <a:rPr lang="zh-CN" sz="1600" dirty="0">
                <a:latin typeface="OPPOSans M" panose="00020600040101010101" charset="-122"/>
                <a:ea typeface="OPPOSans M" panose="00020600040101010101" charset="-122"/>
                <a:cs typeface="微软雅黑" panose="020B0503020204020204" charset="-122"/>
                <a:sym typeface="+mn-ea"/>
              </a:rPr>
              <a:t>，平均每个O2O企业对接到</a:t>
            </a:r>
            <a:r>
              <a:rPr lang="en-US" altLang="zh-CN" sz="1600" dirty="0">
                <a:latin typeface="OPPOSans M" panose="00020600040101010101" charset="-122"/>
                <a:ea typeface="OPPOSans M" panose="00020600040101010101" charset="-122"/>
                <a:cs typeface="微软雅黑" panose="020B0503020204020204" charset="-122"/>
                <a:sym typeface="+mn-ea"/>
              </a:rPr>
              <a:t> </a:t>
            </a:r>
            <a:r>
              <a:rPr lang="zh-CN" sz="2000" b="1" i="1" dirty="0">
                <a:solidFill>
                  <a:srgbClr val="FF8006"/>
                </a:solidFill>
                <a:latin typeface="OPPOSans M" panose="00020600040101010101" charset="-122"/>
                <a:ea typeface="OPPOSans M" panose="00020600040101010101" charset="-122"/>
                <a:cs typeface="微软雅黑" panose="020B0503020204020204" charset="-122"/>
                <a:sym typeface="+mn-ea"/>
              </a:rPr>
              <a:t>4个</a:t>
            </a:r>
            <a:r>
              <a:rPr lang="en-US" altLang="zh-CN" sz="2000" b="1" i="1" dirty="0">
                <a:solidFill>
                  <a:srgbClr val="FF8006"/>
                </a:solidFill>
                <a:latin typeface="OPPOSans M" panose="00020600040101010101" charset="-122"/>
                <a:ea typeface="OPPOSans M" panose="00020600040101010101" charset="-122"/>
                <a:cs typeface="微软雅黑" panose="020B0503020204020204" charset="-122"/>
                <a:sym typeface="+mn-ea"/>
              </a:rPr>
              <a:t> </a:t>
            </a:r>
            <a:r>
              <a:rPr lang="zh-CN" sz="1600" dirty="0">
                <a:latin typeface="OPPOSans M" panose="00020600040101010101" charset="-122"/>
                <a:ea typeface="OPPOSans M" panose="00020600040101010101" charset="-122"/>
                <a:cs typeface="微软雅黑" panose="020B0503020204020204" charset="-122"/>
                <a:sym typeface="+mn-ea"/>
              </a:rPr>
              <a:t>自选自提买家</a:t>
            </a:r>
            <a:endParaRPr lang="zh-CN" sz="1600" dirty="0">
              <a:latin typeface="OPPOSans M" panose="00020600040101010101" charset="-122"/>
              <a:ea typeface="OPPOSans M" panose="00020600040101010101" charset="-122"/>
              <a:cs typeface="微软雅黑" panose="020B0503020204020204" charset="-122"/>
              <a:sym typeface="+mn-ea"/>
            </a:endParaRPr>
          </a:p>
        </p:txBody>
      </p:sp>
      <p:grpSp>
        <p:nvGrpSpPr>
          <p:cNvPr id="2" name="组合 1"/>
          <p:cNvGrpSpPr/>
          <p:nvPr/>
        </p:nvGrpSpPr>
        <p:grpSpPr>
          <a:xfrm>
            <a:off x="765175" y="3656965"/>
            <a:ext cx="10877550" cy="2150110"/>
            <a:chOff x="1205" y="6164"/>
            <a:chExt cx="17130" cy="3386"/>
          </a:xfrm>
        </p:grpSpPr>
        <p:pic>
          <p:nvPicPr>
            <p:cNvPr id="137" name="图片 136"/>
            <p:cNvPicPr/>
            <p:nvPr/>
          </p:nvPicPr>
          <p:blipFill>
            <a:blip r:embed="rId3"/>
            <a:stretch>
              <a:fillRect/>
            </a:stretch>
          </p:blipFill>
          <p:spPr>
            <a:xfrm>
              <a:off x="13007" y="6164"/>
              <a:ext cx="5328" cy="3385"/>
            </a:xfrm>
            <a:prstGeom prst="roundRect">
              <a:avLst/>
            </a:prstGeom>
            <a:noFill/>
            <a:ln w="28575" cmpd="sng">
              <a:solidFill>
                <a:srgbClr val="FF8309"/>
              </a:solidFill>
              <a:prstDash val="dash"/>
            </a:ln>
          </p:spPr>
        </p:pic>
        <p:pic>
          <p:nvPicPr>
            <p:cNvPr id="138" name="图片 137"/>
            <p:cNvPicPr/>
            <p:nvPr/>
          </p:nvPicPr>
          <p:blipFill>
            <a:blip r:embed="rId4"/>
            <a:stretch>
              <a:fillRect/>
            </a:stretch>
          </p:blipFill>
          <p:spPr>
            <a:xfrm>
              <a:off x="1205" y="6164"/>
              <a:ext cx="5328" cy="3385"/>
            </a:xfrm>
            <a:prstGeom prst="roundRect">
              <a:avLst/>
            </a:prstGeom>
            <a:noFill/>
            <a:ln w="28575" cmpd="sng">
              <a:solidFill>
                <a:srgbClr val="FF8309"/>
              </a:solidFill>
              <a:prstDash val="dash"/>
            </a:ln>
          </p:spPr>
        </p:pic>
        <p:pic>
          <p:nvPicPr>
            <p:cNvPr id="139" name="图片 138"/>
            <p:cNvPicPr/>
            <p:nvPr/>
          </p:nvPicPr>
          <p:blipFill>
            <a:blip r:embed="rId5"/>
            <a:stretch>
              <a:fillRect/>
            </a:stretch>
          </p:blipFill>
          <p:spPr>
            <a:xfrm>
              <a:off x="7106" y="6164"/>
              <a:ext cx="5329" cy="3386"/>
            </a:xfrm>
            <a:prstGeom prst="roundRect">
              <a:avLst/>
            </a:prstGeom>
            <a:noFill/>
            <a:ln w="28575" cmpd="sng">
              <a:solidFill>
                <a:srgbClr val="FF8309"/>
              </a:solidFill>
              <a:prstDash val="dash"/>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5" name="文本框 4"/>
          <p:cNvSpPr txBox="1"/>
          <p:nvPr/>
        </p:nvSpPr>
        <p:spPr>
          <a:xfrm>
            <a:off x="765175" y="908685"/>
            <a:ext cx="10662285" cy="583565"/>
          </a:xfrm>
          <a:prstGeom prst="rect">
            <a:avLst/>
          </a:prstGeom>
        </p:spPr>
        <p:txBody>
          <a:bodyPr wrap="square">
            <a:spAutoFit/>
            <a:extLst>
              <a:ext uri="{4A0BC546-FE56-4ADE-93B0-CB8AF2F6F144}">
                <wpsdc:textFrameExt xmlns:wpsdc="http://www.wps.cn/officeDocument/2022/drawingmlCustomData" type="text"/>
              </a:ext>
            </a:extLst>
          </a:bodyPr>
          <a:p>
            <a:pPr algn="ctr">
              <a:buClrTx/>
              <a:buSzTx/>
              <a:buFontTx/>
            </a:pPr>
            <a:r>
              <a:rPr kumimoji="1" lang="zh-CN" sz="3200" b="1" dirty="0">
                <a:solidFill>
                  <a:srgbClr val="FF8006"/>
                </a:solidFill>
                <a:latin typeface="OPPOSans B" panose="00020600040101010101" charset="-122"/>
                <a:ea typeface="OPPOSans B" panose="00020600040101010101" charset="-122"/>
                <a:sym typeface="+mn-ea"/>
              </a:rPr>
              <a:t>数据驱动的数字化专业展</a:t>
            </a:r>
            <a:endParaRPr kumimoji="1" lang="zh-CN" altLang="en-US" sz="3200" b="1" dirty="0">
              <a:ln>
                <a:noFill/>
              </a:ln>
              <a:solidFill>
                <a:srgbClr val="FF8006"/>
              </a:solidFill>
              <a:latin typeface="Microsoft YaHei UI" panose="020B0503020204020204" pitchFamily="34" charset="-122"/>
              <a:ea typeface="Microsoft YaHei UI" panose="020B0503020204020204" pitchFamily="34" charset="-122"/>
            </a:endParaRPr>
          </a:p>
        </p:txBody>
      </p:sp>
      <p:grpSp>
        <p:nvGrpSpPr>
          <p:cNvPr id="15" name="组合 14"/>
          <p:cNvGrpSpPr/>
          <p:nvPr/>
        </p:nvGrpSpPr>
        <p:grpSpPr>
          <a:xfrm>
            <a:off x="4671060" y="1905635"/>
            <a:ext cx="6605905" cy="4204970"/>
            <a:chOff x="7356" y="2831"/>
            <a:chExt cx="10670" cy="6792"/>
          </a:xfrm>
        </p:grpSpPr>
        <p:pic>
          <p:nvPicPr>
            <p:cNvPr id="106" name="图片 105"/>
            <p:cNvPicPr/>
            <p:nvPr/>
          </p:nvPicPr>
          <p:blipFill>
            <a:blip r:embed="rId3"/>
            <a:srcRect b="10586"/>
            <a:stretch>
              <a:fillRect/>
            </a:stretch>
          </p:blipFill>
          <p:spPr>
            <a:xfrm>
              <a:off x="7356" y="2831"/>
              <a:ext cx="5047" cy="3116"/>
            </a:xfrm>
            <a:prstGeom prst="roundRect">
              <a:avLst/>
            </a:prstGeom>
            <a:noFill/>
            <a:ln w="22225" cmpd="sng">
              <a:solidFill>
                <a:srgbClr val="FF8006"/>
              </a:solidFill>
              <a:prstDash val="dash"/>
            </a:ln>
            <a:effectLst/>
          </p:spPr>
        </p:pic>
        <p:pic>
          <p:nvPicPr>
            <p:cNvPr id="2" name="图片 1"/>
            <p:cNvPicPr>
              <a:picLocks noChangeAspect="1"/>
            </p:cNvPicPr>
            <p:nvPr>
              <p:custDataLst>
                <p:tags r:id="rId4"/>
              </p:custDataLst>
            </p:nvPr>
          </p:nvPicPr>
          <p:blipFill>
            <a:blip r:embed="rId5"/>
            <a:stretch>
              <a:fillRect/>
            </a:stretch>
          </p:blipFill>
          <p:spPr>
            <a:xfrm>
              <a:off x="12980" y="6503"/>
              <a:ext cx="5047" cy="3116"/>
            </a:xfrm>
            <a:prstGeom prst="roundRect">
              <a:avLst/>
            </a:prstGeom>
            <a:ln w="22225">
              <a:solidFill>
                <a:srgbClr val="FF8006"/>
              </a:solidFill>
              <a:prstDash val="dash"/>
            </a:ln>
            <a:effectLst/>
          </p:spPr>
        </p:pic>
        <p:pic>
          <p:nvPicPr>
            <p:cNvPr id="13" name="图片 12"/>
            <p:cNvPicPr>
              <a:picLocks noChangeAspect="1"/>
            </p:cNvPicPr>
            <p:nvPr>
              <p:custDataLst>
                <p:tags r:id="rId6"/>
              </p:custDataLst>
            </p:nvPr>
          </p:nvPicPr>
          <p:blipFill>
            <a:blip r:embed="rId7"/>
            <a:stretch>
              <a:fillRect/>
            </a:stretch>
          </p:blipFill>
          <p:spPr>
            <a:xfrm>
              <a:off x="7356" y="6503"/>
              <a:ext cx="5047" cy="3120"/>
            </a:xfrm>
            <a:prstGeom prst="roundRect">
              <a:avLst/>
            </a:prstGeom>
            <a:ln w="22225">
              <a:solidFill>
                <a:srgbClr val="FF8006"/>
              </a:solidFill>
              <a:prstDash val="dash"/>
            </a:ln>
          </p:spPr>
        </p:pic>
        <p:pic>
          <p:nvPicPr>
            <p:cNvPr id="14" name="图片 13"/>
            <p:cNvPicPr>
              <a:picLocks noChangeAspect="1"/>
            </p:cNvPicPr>
            <p:nvPr>
              <p:custDataLst>
                <p:tags r:id="rId8"/>
              </p:custDataLst>
            </p:nvPr>
          </p:nvPicPr>
          <p:blipFill>
            <a:blip r:embed="rId9"/>
            <a:stretch>
              <a:fillRect/>
            </a:stretch>
          </p:blipFill>
          <p:spPr>
            <a:xfrm>
              <a:off x="12980" y="2831"/>
              <a:ext cx="5046" cy="3116"/>
            </a:xfrm>
            <a:prstGeom prst="roundRect">
              <a:avLst/>
            </a:prstGeom>
            <a:ln w="22225">
              <a:solidFill>
                <a:srgbClr val="FF8006"/>
              </a:solidFill>
              <a:prstDash val="dash"/>
            </a:ln>
          </p:spPr>
        </p:pic>
      </p:grpSp>
      <p:sp>
        <p:nvSpPr>
          <p:cNvPr id="27" name="文本框 26"/>
          <p:cNvSpPr txBox="1"/>
          <p:nvPr/>
        </p:nvSpPr>
        <p:spPr>
          <a:xfrm>
            <a:off x="625475" y="4178935"/>
            <a:ext cx="3634740" cy="1938020"/>
          </a:xfrm>
          <a:prstGeom prst="rect">
            <a:avLst/>
          </a:prstGeom>
          <a:noFill/>
        </p:spPr>
        <p:txBody>
          <a:bodyPr wrap="square" rtlCol="0" anchor="t">
            <a:spAutoFit/>
          </a:bodyPr>
          <a:p>
            <a:pPr algn="just">
              <a:lnSpc>
                <a:spcPct val="150000"/>
              </a:lnSpc>
            </a:pPr>
            <a:r>
              <a:rPr lang="zh-CN" altLang="en-US" sz="1600" b="1">
                <a:solidFill>
                  <a:srgbClr val="FF8006"/>
                </a:solidFill>
                <a:latin typeface="OPPOSans M" panose="00020600040101010101" charset="-122"/>
                <a:ea typeface="OPPOSans M" panose="00020600040101010101" charset="-122"/>
                <a:cs typeface="OPPOSans R" panose="00020600040101010101" charset="-122"/>
              </a:rPr>
              <a:t>数字化观展：</a:t>
            </a:r>
            <a:r>
              <a:rPr sz="1600" dirty="0">
                <a:latin typeface="OPPOSans M" panose="00020600040101010101" charset="-122"/>
                <a:ea typeface="OPPOSans M" panose="00020600040101010101" charset="-122"/>
                <a:cs typeface="微软雅黑" panose="020B0503020204020204" charset="-122"/>
              </a:rPr>
              <a:t>买卖双方强化互信，实力资质强力甄别，基于产品需求的双方认同，提前获取展品和资质等有效信息，帮助双方在线更快速锁定彼此，让展中商洽不再是开盲盒。</a:t>
            </a:r>
            <a:endParaRPr sz="1600" dirty="0">
              <a:latin typeface="OPPOSans M" panose="00020600040101010101" charset="-122"/>
              <a:ea typeface="OPPOSans M" panose="00020600040101010101" charset="-122"/>
              <a:cs typeface="微软雅黑" panose="020B0503020204020204" charset="-122"/>
            </a:endParaRPr>
          </a:p>
        </p:txBody>
      </p:sp>
      <p:pic>
        <p:nvPicPr>
          <p:cNvPr id="104" name="图片 103"/>
          <p:cNvPicPr/>
          <p:nvPr/>
        </p:nvPicPr>
        <p:blipFill>
          <a:blip r:embed="rId10"/>
          <a:stretch>
            <a:fillRect/>
          </a:stretch>
        </p:blipFill>
        <p:spPr>
          <a:xfrm>
            <a:off x="692785" y="1905635"/>
            <a:ext cx="3557905" cy="192976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图片 140"/>
          <p:cNvPicPr/>
          <p:nvPr/>
        </p:nvPicPr>
        <p:blipFill>
          <a:blip r:embed="rId1"/>
          <a:srcRect t="6686" b="19164"/>
          <a:stretch>
            <a:fillRect/>
          </a:stretch>
        </p:blipFill>
        <p:spPr>
          <a:xfrm>
            <a:off x="635" y="1858010"/>
            <a:ext cx="12191365" cy="4999990"/>
          </a:xfrm>
          <a:prstGeom prst="rect">
            <a:avLst/>
          </a:prstGeom>
          <a:noFill/>
          <a:ln w="9525">
            <a:noFill/>
          </a:ln>
        </p:spPr>
      </p:pic>
      <p:pic>
        <p:nvPicPr>
          <p:cNvPr id="13" name="图片 12"/>
          <p:cNvPicPr>
            <a:picLocks noChangeAspect="1"/>
          </p:cNvPicPr>
          <p:nvPr>
            <p:custDataLst>
              <p:tags r:id="rId2"/>
            </p:custDataLst>
          </p:nvPr>
        </p:nvPicPr>
        <p:blipFill>
          <a:blip r:embed="rId3"/>
          <a:stretch>
            <a:fillRect/>
          </a:stretch>
        </p:blipFill>
        <p:spPr>
          <a:xfrm>
            <a:off x="541685" y="245553"/>
            <a:ext cx="2084018" cy="415914"/>
          </a:xfrm>
          <a:prstGeom prst="rect">
            <a:avLst/>
          </a:prstGeom>
        </p:spPr>
      </p:pic>
      <p:sp>
        <p:nvSpPr>
          <p:cNvPr id="12" name="矩形 11"/>
          <p:cNvSpPr/>
          <p:nvPr>
            <p:custDataLst>
              <p:tags r:id="rId4"/>
            </p:custDataLst>
          </p:nvPr>
        </p:nvSpPr>
        <p:spPr>
          <a:xfrm>
            <a:off x="4180840" y="0"/>
            <a:ext cx="7207250" cy="4260850"/>
          </a:xfrm>
          <a:prstGeom prst="rect">
            <a:avLst/>
          </a:prstGeom>
          <a:solidFill>
            <a:srgbClr val="FF881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atin typeface="Microsoft JhengHei UI" panose="020B0604030504040204" charset="-120"/>
              <a:ea typeface="Microsoft JhengHei UI" panose="020B0604030504040204" charset="-120"/>
            </a:endParaRPr>
          </a:p>
        </p:txBody>
      </p:sp>
      <p:sp>
        <p:nvSpPr>
          <p:cNvPr id="14" name="文本框 13"/>
          <p:cNvSpPr txBox="1"/>
          <p:nvPr>
            <p:custDataLst>
              <p:tags r:id="rId5"/>
            </p:custDataLst>
          </p:nvPr>
        </p:nvSpPr>
        <p:spPr>
          <a:xfrm>
            <a:off x="4432300" y="245745"/>
            <a:ext cx="6490970" cy="609600"/>
          </a:xfrm>
          <a:prstGeom prst="rect">
            <a:avLst/>
          </a:prstGeom>
        </p:spPr>
        <p:txBody>
          <a:bodyPr wrap="square">
            <a:noAutofit/>
            <a:extLst>
              <a:ext uri="{4A0BC546-FE56-4ADE-93B0-CB8AF2F6F144}">
                <wpsdc:textFrameExt xmlns:wpsdc="http://www.wps.cn/officeDocument/2022/drawingmlCustomData" type="text"/>
              </a:ext>
            </a:extLst>
          </a:bodyPr>
          <a:p>
            <a:pPr algn="ctr">
              <a:buClrTx/>
              <a:buSzTx/>
              <a:buFontTx/>
            </a:pPr>
            <a:r>
              <a:rPr lang="zh-CN" altLang="en-US" sz="2800">
                <a:solidFill>
                  <a:schemeClr val="bg1"/>
                </a:solidFill>
                <a:latin typeface="微软雅黑" panose="020B0503020204020204" charset="-122"/>
                <a:ea typeface="微软雅黑" panose="020B0503020204020204" charset="-122"/>
                <a:cs typeface="微软雅黑" panose="020B0503020204020204" charset="-122"/>
              </a:rPr>
              <a:t>落幕不散场，期待再相会!</a:t>
            </a:r>
            <a:endParaRPr lang="zh-CN" altLang="en-US" sz="2800">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FontTx/>
            </a:pPr>
            <a:endParaRPr lang="zh-CN" altLang="en-US" sz="28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4328160" y="855345"/>
            <a:ext cx="7059295" cy="1076325"/>
          </a:xfrm>
          <a:prstGeom prst="rect">
            <a:avLst/>
          </a:prstGeom>
          <a:noFill/>
        </p:spPr>
        <p:txBody>
          <a:bodyPr wrap="square" rtlCol="0" anchor="t">
            <a:spAutoFit/>
          </a:bodyPr>
          <a:p>
            <a:r>
              <a:rPr lang="zh-CN" altLang="en-US" sz="2400" b="1">
                <a:solidFill>
                  <a:schemeClr val="bg1"/>
                </a:solidFill>
              </a:rPr>
              <a:t>2025</a:t>
            </a:r>
            <a:r>
              <a:rPr lang="en-US" altLang="zh-CN" sz="2400" b="1">
                <a:solidFill>
                  <a:schemeClr val="bg1"/>
                </a:solidFill>
              </a:rPr>
              <a:t>HOMELIFE</a:t>
            </a:r>
            <a:r>
              <a:rPr lang="zh-CN" altLang="en-US" sz="2400" b="1">
                <a:solidFill>
                  <a:schemeClr val="bg1"/>
                </a:solidFill>
              </a:rPr>
              <a:t>越南国际家居礼品展！</a:t>
            </a:r>
            <a:endParaRPr lang="zh-CN" altLang="en-US" sz="2400" b="1">
              <a:solidFill>
                <a:schemeClr val="bg1"/>
              </a:solidFill>
            </a:endParaRPr>
          </a:p>
          <a:p>
            <a:r>
              <a:rPr lang="zh-CN" altLang="en-US" sz="4000" b="1">
                <a:solidFill>
                  <a:schemeClr val="bg1"/>
                </a:solidFill>
              </a:rPr>
              <a:t>复购进行时</a:t>
            </a:r>
            <a:r>
              <a:rPr lang="en-US" altLang="zh-CN" sz="4000" b="1">
                <a:solidFill>
                  <a:schemeClr val="bg1"/>
                </a:solidFill>
              </a:rPr>
              <a:t> </a:t>
            </a:r>
            <a:r>
              <a:rPr lang="zh-CN" altLang="en-US" sz="4000" b="1">
                <a:solidFill>
                  <a:schemeClr val="bg1"/>
                </a:solidFill>
              </a:rPr>
              <a:t>！！！</a:t>
            </a:r>
            <a:endParaRPr lang="zh-CN" altLang="en-US" sz="2400" b="1">
              <a:solidFill>
                <a:schemeClr val="bg1"/>
              </a:solidFill>
            </a:endParaRPr>
          </a:p>
        </p:txBody>
      </p:sp>
      <p:sp>
        <p:nvSpPr>
          <p:cNvPr id="5" name="文本框 4"/>
          <p:cNvSpPr txBox="1"/>
          <p:nvPr/>
        </p:nvSpPr>
        <p:spPr>
          <a:xfrm>
            <a:off x="6910070" y="2065020"/>
            <a:ext cx="4160520" cy="1753235"/>
          </a:xfrm>
          <a:prstGeom prst="rect">
            <a:avLst/>
          </a:prstGeom>
        </p:spPr>
        <p:txBody>
          <a:bodyPr wrap="square">
            <a:spAutoFit/>
            <a:extLst>
              <a:ext uri="{4A0BC546-FE56-4ADE-93B0-CB8AF2F6F144}">
                <wpsdc:textFrameExt xmlns:wpsdc="http://www.wps.cn/officeDocument/2022/drawingmlCustomData" type="text"/>
              </a:ext>
            </a:extLst>
          </a:bodyPr>
          <a:p>
            <a:r>
              <a:rPr lang="zh-CN" altLang="en-US">
                <a:solidFill>
                  <a:schemeClr val="bg1"/>
                </a:solidFill>
                <a:latin typeface="OPPOSans M" panose="00020600040101010101" charset="-122"/>
                <a:ea typeface="OPPOSans M" panose="00020600040101010101" charset="-122"/>
                <a:cs typeface="OPPOSans M" panose="00020600040101010101" charset="-122"/>
              </a:rPr>
              <a:t>此次</a:t>
            </a:r>
            <a:r>
              <a:rPr lang="en-US" altLang="zh-CN">
                <a:solidFill>
                  <a:schemeClr val="bg1"/>
                </a:solidFill>
                <a:latin typeface="OPPOSans M" panose="00020600040101010101" charset="-122"/>
                <a:ea typeface="OPPOSans M" panose="00020600040101010101" charset="-122"/>
                <a:cs typeface="OPPOSans M" panose="00020600040101010101" charset="-122"/>
              </a:rPr>
              <a:t>HOMELIFE</a:t>
            </a:r>
            <a:r>
              <a:rPr lang="zh-CN" altLang="en-US">
                <a:solidFill>
                  <a:schemeClr val="bg1"/>
                </a:solidFill>
                <a:latin typeface="OPPOSans M" panose="00020600040101010101" charset="-122"/>
                <a:ea typeface="OPPOSans M" panose="00020600040101010101" charset="-122"/>
                <a:cs typeface="OPPOSans M" panose="00020600040101010101" charset="-122"/>
                <a:sym typeface="+mn-ea"/>
              </a:rPr>
              <a:t>越南</a:t>
            </a:r>
            <a:r>
              <a:rPr lang="zh-CN" altLang="en-US">
                <a:solidFill>
                  <a:schemeClr val="bg1"/>
                </a:solidFill>
                <a:latin typeface="OPPOSans M" panose="00020600040101010101" charset="-122"/>
                <a:ea typeface="OPPOSans M" panose="00020600040101010101" charset="-122"/>
                <a:cs typeface="OPPOSans M" panose="00020600040101010101" charset="-122"/>
              </a:rPr>
              <a:t>国际家居礼品展已暂告一段落，但热情与精彩持续不断。我们仍在逐梦的路上，带领中国企业出海寻商，把握国际市场发展先机，在全球家居的大舞台上璀璨地展现中国家居魅力!2025年，期待与您不见不散!</a:t>
            </a:r>
            <a:endParaRPr lang="zh-CN" altLang="en-US">
              <a:solidFill>
                <a:schemeClr val="bg1"/>
              </a:solidFill>
              <a:latin typeface="OPPOSans M" panose="00020600040101010101" charset="-122"/>
              <a:ea typeface="OPPOSans M" panose="00020600040101010101" charset="-122"/>
              <a:cs typeface="OPPOSans M" panose="00020600040101010101" charset="-122"/>
            </a:endParaRPr>
          </a:p>
        </p:txBody>
      </p:sp>
      <p:pic>
        <p:nvPicPr>
          <p:cNvPr id="6" name="图片 5"/>
          <p:cNvPicPr>
            <a:picLocks noChangeAspect="1"/>
          </p:cNvPicPr>
          <p:nvPr/>
        </p:nvPicPr>
        <p:blipFill>
          <a:blip r:embed="rId6"/>
          <a:stretch>
            <a:fillRect/>
          </a:stretch>
        </p:blipFill>
        <p:spPr>
          <a:xfrm>
            <a:off x="4842510" y="2065020"/>
            <a:ext cx="1495425" cy="1499870"/>
          </a:xfrm>
          <a:prstGeom prst="rect">
            <a:avLst/>
          </a:prstGeom>
          <a:effectLst>
            <a:outerShdw blurRad="50800" dist="38100" dir="2700000" algn="tl" rotWithShape="0">
              <a:prstClr val="black">
                <a:alpha val="40000"/>
              </a:prstClr>
            </a:outerShdw>
          </a:effectLst>
        </p:spPr>
      </p:pic>
      <p:sp>
        <p:nvSpPr>
          <p:cNvPr id="7" name="文本框 6"/>
          <p:cNvSpPr txBox="1"/>
          <p:nvPr/>
        </p:nvSpPr>
        <p:spPr>
          <a:xfrm>
            <a:off x="4694555" y="3698240"/>
            <a:ext cx="2131060" cy="337185"/>
          </a:xfrm>
          <a:prstGeom prst="rect">
            <a:avLst/>
          </a:prstGeom>
        </p:spPr>
        <p:txBody>
          <a:bodyPr wrap="square">
            <a:spAutoFit/>
            <a:extLst>
              <a:ext uri="{4A0BC546-FE56-4ADE-93B0-CB8AF2F6F144}">
                <wpsdc:textFrameExt xmlns:wpsdc="http://www.wps.cn/officeDocument/2022/drawingmlCustomData" type="text"/>
              </a:ext>
            </a:extLst>
          </a:bodyPr>
          <a:p>
            <a:pPr algn="l"/>
            <a:r>
              <a:rPr lang="zh-CN" sz="1600" b="1">
                <a:solidFill>
                  <a:schemeClr val="bg1"/>
                </a:solidFill>
                <a:latin typeface="OPPOSans M" panose="00020600040101010101" charset="-122"/>
                <a:ea typeface="OPPOSans M" panose="00020600040101010101" charset="-122"/>
                <a:cs typeface="OPPOSans M" panose="00020600040101010101" charset="-122"/>
                <a:sym typeface="+mn-ea"/>
              </a:rPr>
              <a:t>抢占先机</a:t>
            </a:r>
            <a:r>
              <a:rPr lang="en-US" altLang="zh-CN" sz="1600" b="1">
                <a:solidFill>
                  <a:schemeClr val="bg1"/>
                </a:solidFill>
                <a:latin typeface="OPPOSans M" panose="00020600040101010101" charset="-122"/>
                <a:ea typeface="OPPOSans M" panose="00020600040101010101" charset="-122"/>
                <a:cs typeface="OPPOSans M" panose="00020600040101010101" charset="-122"/>
                <a:sym typeface="+mn-ea"/>
              </a:rPr>
              <a:t> </a:t>
            </a:r>
            <a:r>
              <a:rPr lang="zh-CN" altLang="en-US" sz="1600" b="1">
                <a:solidFill>
                  <a:schemeClr val="bg1"/>
                </a:solidFill>
                <a:latin typeface="OPPOSans M" panose="00020600040101010101" charset="-122"/>
                <a:ea typeface="OPPOSans M" panose="00020600040101010101" charset="-122"/>
                <a:cs typeface="OPPOSans M" panose="00020600040101010101" charset="-122"/>
                <a:sym typeface="+mn-ea"/>
              </a:rPr>
              <a:t>码上开始</a:t>
            </a:r>
            <a:endParaRPr lang="zh-CN" altLang="en-US" sz="1600" b="1">
              <a:solidFill>
                <a:schemeClr val="bg1"/>
              </a:solidFill>
              <a:latin typeface="OPPOSans M" panose="00020600040101010101" charset="-122"/>
              <a:ea typeface="OPPOSans M" panose="00020600040101010101" charset="-122"/>
              <a:cs typeface="OPPOSans M" panose="00020600040101010101"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1365" cy="6858635"/>
          </a:xfrm>
          <a:prstGeom prst="rect">
            <a:avLst/>
          </a:prstGeom>
        </p:spPr>
      </p:pic>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Lst>
          </a:blip>
          <a:srcRect l="63133"/>
          <a:stretch>
            <a:fillRect/>
          </a:stretch>
        </p:blipFill>
        <p:spPr>
          <a:xfrm>
            <a:off x="-1" y="554798"/>
            <a:ext cx="4388371" cy="6020199"/>
          </a:xfrm>
          <a:prstGeom prst="rect">
            <a:avLst/>
          </a:prstGeom>
        </p:spPr>
      </p:pic>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pic>
        <p:nvPicPr>
          <p:cNvPr id="2" name="图片 1" descr="HOMELIFE (4)"/>
          <p:cNvPicPr>
            <a:picLocks noChangeAspect="1"/>
          </p:cNvPicPr>
          <p:nvPr>
            <p:custDataLst>
              <p:tags r:id="rId4"/>
            </p:custDataLst>
          </p:nvPr>
        </p:nvPicPr>
        <p:blipFill>
          <a:blip r:embed="rId5"/>
          <a:stretch>
            <a:fillRect/>
          </a:stretch>
        </p:blipFill>
        <p:spPr>
          <a:xfrm>
            <a:off x="334010" y="257175"/>
            <a:ext cx="2246630" cy="449580"/>
          </a:xfrm>
          <a:prstGeom prst="rect">
            <a:avLst/>
          </a:prstGeom>
        </p:spPr>
      </p:pic>
      <p:sp>
        <p:nvSpPr>
          <p:cNvPr id="6" name="文本框 5"/>
          <p:cNvSpPr txBox="1"/>
          <p:nvPr/>
        </p:nvSpPr>
        <p:spPr>
          <a:xfrm>
            <a:off x="687705" y="796290"/>
            <a:ext cx="10827385" cy="1153160"/>
          </a:xfrm>
          <a:prstGeom prst="rect">
            <a:avLst/>
          </a:prstGeom>
        </p:spPr>
        <p:txBody>
          <a:bodyPr wrap="square">
            <a:spAutoFit/>
            <a:extLst>
              <a:ext uri="{4A0BC546-FE56-4ADE-93B0-CB8AF2F6F144}">
                <wpsdc:textFrameExt xmlns:wpsdc="http://www.wps.cn/officeDocument/2022/drawingmlCustomData" type="text"/>
              </a:ext>
            </a:extLst>
          </a:bodyPr>
          <a:p>
            <a:pPr>
              <a:lnSpc>
                <a:spcPct val="150000"/>
              </a:lnSpc>
            </a:pPr>
            <a:r>
              <a:rPr lang="en-US" altLang="zh-CN">
                <a:solidFill>
                  <a:schemeClr val="bg1"/>
                </a:solidFill>
                <a:latin typeface="Microsoft JhengHei UI" panose="020B0604030504040204" charset="-120"/>
                <a:ea typeface="Microsoft JhengHei UI" panose="020B0604030504040204" charset="-120"/>
                <a:cs typeface="Microsoft JhengHei UI" panose="020B0604030504040204" charset="-120"/>
              </a:rPr>
              <a:t>  </a:t>
            </a:r>
            <a:r>
              <a:rPr lang="en-US" altLang="zh-CN">
                <a:solidFill>
                  <a:schemeClr val="bg1"/>
                </a:solidFill>
                <a:latin typeface="OPPOSans M" panose="00020600040101010101" charset="-122"/>
                <a:ea typeface="OPPOSans M" panose="00020600040101010101" charset="-122"/>
                <a:cs typeface="OPPOSans M" panose="00020600040101010101" charset="-122"/>
              </a:rPr>
              <a:t> 2024</a:t>
            </a:r>
            <a:r>
              <a:rPr lang="zh-CN" altLang="en-US">
                <a:solidFill>
                  <a:schemeClr val="bg1"/>
                </a:solidFill>
                <a:latin typeface="OPPOSans M" panose="00020600040101010101" charset="-122"/>
                <a:ea typeface="OPPOSans M" panose="00020600040101010101" charset="-122"/>
                <a:cs typeface="OPPOSans M" panose="00020600040101010101" charset="-122"/>
              </a:rPr>
              <a:t>年，</a:t>
            </a:r>
            <a:r>
              <a:rPr lang="en-US" altLang="zh-CN">
                <a:solidFill>
                  <a:schemeClr val="bg1"/>
                </a:solidFill>
                <a:latin typeface="OPPOSans M" panose="00020600040101010101" charset="-122"/>
                <a:ea typeface="OPPOSans M" panose="00020600040101010101" charset="-122"/>
                <a:cs typeface="OPPOSans M" panose="00020600040101010101" charset="-122"/>
              </a:rPr>
              <a:t>HOMELIFE</a:t>
            </a:r>
            <a:r>
              <a:rPr lang="zh-CN" altLang="en-US">
                <a:solidFill>
                  <a:schemeClr val="bg1"/>
                </a:solidFill>
                <a:latin typeface="OPPOSans M" panose="00020600040101010101" charset="-122"/>
                <a:ea typeface="OPPOSans M" panose="00020600040101010101" charset="-122"/>
                <a:cs typeface="OPPOSans M" panose="00020600040101010101" charset="-122"/>
              </a:rPr>
              <a:t>国际家居礼品展将持续发力，在</a:t>
            </a:r>
            <a:r>
              <a:rPr lang="en-US" altLang="zh-CN" sz="2800">
                <a:solidFill>
                  <a:schemeClr val="bg1"/>
                </a:solidFill>
                <a:latin typeface="OPPOSans M" panose="00020600040101010101" charset="-122"/>
                <a:ea typeface="OPPOSans M" panose="00020600040101010101" charset="-122"/>
                <a:cs typeface="OPPOSans M" panose="00020600040101010101" charset="-122"/>
              </a:rPr>
              <a:t>10</a:t>
            </a:r>
            <a:r>
              <a:rPr lang="zh-CN" altLang="en-US">
                <a:solidFill>
                  <a:schemeClr val="bg1"/>
                </a:solidFill>
                <a:latin typeface="OPPOSans M" panose="00020600040101010101" charset="-122"/>
                <a:ea typeface="OPPOSans M" panose="00020600040101010101" charset="-122"/>
                <a:cs typeface="OPPOSans M" panose="00020600040101010101" charset="-122"/>
              </a:rPr>
              <a:t>个国家与地区举办</a:t>
            </a:r>
            <a:r>
              <a:rPr lang="en-US" altLang="zh-CN" sz="2800">
                <a:solidFill>
                  <a:schemeClr val="bg1"/>
                </a:solidFill>
                <a:latin typeface="OPPOSans M" panose="00020600040101010101" charset="-122"/>
                <a:ea typeface="OPPOSans M" panose="00020600040101010101" charset="-122"/>
                <a:cs typeface="OPPOSans M" panose="00020600040101010101" charset="-122"/>
              </a:rPr>
              <a:t>13</a:t>
            </a:r>
            <a:r>
              <a:rPr lang="zh-CN" altLang="en-US">
                <a:solidFill>
                  <a:schemeClr val="bg1"/>
                </a:solidFill>
                <a:latin typeface="OPPOSans M" panose="00020600040101010101" charset="-122"/>
                <a:ea typeface="OPPOSans M" panose="00020600040101010101" charset="-122"/>
                <a:cs typeface="OPPOSans M" panose="00020600040101010101" charset="-122"/>
              </a:rPr>
              <a:t>届展会，为中国企业与海外买家搭建贸易的桥梁，助力中国家居礼品品牌企业持续开拓海外市场。</a:t>
            </a:r>
            <a:endParaRPr lang="zh-CN" altLang="en-US">
              <a:solidFill>
                <a:schemeClr val="bg1"/>
              </a:solidFill>
              <a:latin typeface="OPPOSans M" panose="00020600040101010101" charset="-122"/>
              <a:ea typeface="OPPOSans M" panose="00020600040101010101" charset="-122"/>
              <a:cs typeface="OPPOSans M" panose="00020600040101010101" charset="-122"/>
            </a:endParaRPr>
          </a:p>
        </p:txBody>
      </p:sp>
      <p:sp>
        <p:nvSpPr>
          <p:cNvPr id="9" name="圆角矩形 8"/>
          <p:cNvSpPr/>
          <p:nvPr/>
        </p:nvSpPr>
        <p:spPr>
          <a:xfrm>
            <a:off x="6761480" y="2834640"/>
            <a:ext cx="1988185" cy="238125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custDataLst>
              <p:tags r:id="rId6"/>
            </p:custDataLst>
          </p:nvPr>
        </p:nvSpPr>
        <p:spPr>
          <a:xfrm>
            <a:off x="9258300" y="2834640"/>
            <a:ext cx="1988185" cy="2381250"/>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descr="公众号二维码"/>
          <p:cNvPicPr>
            <a:picLocks noChangeAspect="1"/>
          </p:cNvPicPr>
          <p:nvPr>
            <p:custDataLst>
              <p:tags r:id="rId7"/>
            </p:custDataLst>
          </p:nvPr>
        </p:nvPicPr>
        <p:blipFill>
          <a:blip r:embed="rId8"/>
          <a:stretch>
            <a:fillRect/>
          </a:stretch>
        </p:blipFill>
        <p:spPr>
          <a:xfrm>
            <a:off x="6965315" y="3097530"/>
            <a:ext cx="1580515" cy="1580515"/>
          </a:xfrm>
          <a:prstGeom prst="rect">
            <a:avLst/>
          </a:prstGeom>
        </p:spPr>
      </p:pic>
      <p:pic>
        <p:nvPicPr>
          <p:cNvPr id="108" name="图片 107" descr="C:/Users/root/Desktop/留资二维码.png留资二维码"/>
          <p:cNvPicPr/>
          <p:nvPr/>
        </p:nvPicPr>
        <p:blipFill>
          <a:blip r:embed="rId9"/>
          <a:srcRect l="2933" r="2933"/>
          <a:stretch>
            <a:fillRect/>
          </a:stretch>
        </p:blipFill>
        <p:spPr>
          <a:xfrm>
            <a:off x="9502140" y="3097530"/>
            <a:ext cx="1538605" cy="1580515"/>
          </a:xfrm>
          <a:prstGeom prst="rect">
            <a:avLst/>
          </a:prstGeom>
          <a:noFill/>
          <a:ln w="9525">
            <a:noFill/>
          </a:ln>
        </p:spPr>
      </p:pic>
      <p:sp>
        <p:nvSpPr>
          <p:cNvPr id="14" name="文本框 13"/>
          <p:cNvSpPr txBox="1"/>
          <p:nvPr/>
        </p:nvSpPr>
        <p:spPr>
          <a:xfrm>
            <a:off x="7073900" y="4647565"/>
            <a:ext cx="136398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solidFill>
                  <a:srgbClr val="FF8309"/>
                </a:solidFill>
                <a:latin typeface="OPPOSans M" panose="00020600040101010101" charset="-122"/>
                <a:ea typeface="OPPOSans M" panose="00020600040101010101" charset="-122"/>
                <a:cs typeface="OPPOSans M" panose="00020600040101010101" charset="-122"/>
              </a:rPr>
              <a:t>官方公众号</a:t>
            </a:r>
            <a:endParaRPr lang="zh-CN" altLang="en-US" sz="1800">
              <a:solidFill>
                <a:srgbClr val="FF8309"/>
              </a:solidFill>
              <a:latin typeface="OPPOSans M" panose="00020600040101010101" charset="-122"/>
              <a:ea typeface="OPPOSans M" panose="00020600040101010101" charset="-122"/>
              <a:cs typeface="OPPOSans M" panose="00020600040101010101" charset="-122"/>
            </a:endParaRPr>
          </a:p>
        </p:txBody>
      </p:sp>
      <p:sp>
        <p:nvSpPr>
          <p:cNvPr id="16" name="文本框 15"/>
          <p:cNvSpPr txBox="1"/>
          <p:nvPr>
            <p:custDataLst>
              <p:tags r:id="rId10"/>
            </p:custDataLst>
          </p:nvPr>
        </p:nvSpPr>
        <p:spPr>
          <a:xfrm>
            <a:off x="9683750" y="4647565"/>
            <a:ext cx="1137920" cy="368300"/>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1800">
                <a:solidFill>
                  <a:srgbClr val="FF8309"/>
                </a:solidFill>
                <a:latin typeface="OPPOSans M" panose="00020600040101010101" charset="-122"/>
                <a:ea typeface="OPPOSans M" panose="00020600040101010101" charset="-122"/>
                <a:cs typeface="OPPOSans M" panose="00020600040101010101" charset="-122"/>
              </a:rPr>
              <a:t>展位咨询</a:t>
            </a:r>
            <a:endParaRPr lang="zh-CN" altLang="en-US" sz="1800">
              <a:solidFill>
                <a:srgbClr val="FF8309"/>
              </a:solidFill>
              <a:latin typeface="OPPOSans M" panose="00020600040101010101" charset="-122"/>
              <a:ea typeface="OPPOSans M" panose="00020600040101010101" charset="-122"/>
              <a:cs typeface="OPPOSans M" panose="00020600040101010101" charset="-122"/>
            </a:endParaRPr>
          </a:p>
        </p:txBody>
      </p:sp>
      <p:pic>
        <p:nvPicPr>
          <p:cNvPr id="7" name="图片 6" descr="C:/Users/root/Desktop/7816cb491f2c0bb43819ce950d10193.png7816cb491f2c0bb43819ce950d10193"/>
          <p:cNvPicPr>
            <a:picLocks noChangeAspect="1"/>
          </p:cNvPicPr>
          <p:nvPr>
            <p:custDataLst>
              <p:tags r:id="rId11"/>
            </p:custDataLst>
          </p:nvPr>
        </p:nvPicPr>
        <p:blipFill>
          <a:blip r:embed="rId12"/>
          <a:srcRect l="16598" r="9"/>
          <a:stretch>
            <a:fillRect/>
          </a:stretch>
        </p:blipFill>
        <p:spPr>
          <a:xfrm>
            <a:off x="1646555" y="2038350"/>
            <a:ext cx="4836160" cy="4307840"/>
          </a:xfrm>
          <a:prstGeom prst="rect">
            <a:avLst/>
          </a:prstGeom>
          <a:effectLst>
            <a:outerShdw blurRad="50800" dist="203200" dir="2700000" algn="tl" rotWithShape="0">
              <a:srgbClr val="FFCFB7">
                <a:alpha val="40000"/>
              </a:srgbClr>
            </a:outerShdw>
          </a:effectLst>
        </p:spPr>
      </p:pic>
      <p:sp>
        <p:nvSpPr>
          <p:cNvPr id="5" name="文本框 4"/>
          <p:cNvSpPr txBox="1"/>
          <p:nvPr>
            <p:custDataLst>
              <p:tags r:id="rId13"/>
            </p:custDataLst>
          </p:nvPr>
        </p:nvSpPr>
        <p:spPr>
          <a:xfrm>
            <a:off x="6167120" y="6101080"/>
            <a:ext cx="6024880" cy="368300"/>
          </a:xfrm>
          <a:prstGeom prst="rect">
            <a:avLst/>
          </a:prstGeom>
          <a:noFill/>
        </p:spPr>
        <p:txBody>
          <a:bodyPr wrap="square">
            <a:spAutoFit/>
          </a:bodyPr>
          <a:p>
            <a:pPr algn="ctr"/>
            <a:r>
              <a:rPr kumimoji="1" dirty="0">
                <a:solidFill>
                  <a:schemeClr val="bg1"/>
                </a:solidFill>
                <a:latin typeface="Microsoft YaHei UI" panose="020B0503020204020204" pitchFamily="34" charset="-122"/>
                <a:ea typeface="Microsoft YaHei UI" panose="020B0503020204020204" pitchFamily="34" charset="-122"/>
                <a:sym typeface="+mn-ea"/>
              </a:rPr>
              <a:t>www.homelifexpo.com</a:t>
            </a:r>
            <a:endParaRPr kumimoji="1" lang="en-GB" altLang="zh-CN" dirty="0">
              <a:solidFill>
                <a:schemeClr val="bg1"/>
              </a:solidFill>
              <a:latin typeface="Microsoft YaHei UI" panose="020B0503020204020204" pitchFamily="34" charset="-122"/>
              <a:ea typeface="Microsoft YaHei UI"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357245" y="2232025"/>
            <a:ext cx="4064000" cy="368300"/>
          </a:xfrm>
          <a:prstGeom prst="rect">
            <a:avLst/>
          </a:prstGeom>
          <a:noFill/>
        </p:spPr>
        <p:txBody>
          <a:bodyPr wrap="square" rtlCol="0">
            <a:spAutoFit/>
          </a:bodyPr>
          <a:p>
            <a:endParaRPr lang="zh-CN" altLang="en-US"/>
          </a:p>
        </p:txBody>
      </p:sp>
      <p:sp>
        <p:nvSpPr>
          <p:cNvPr id="2" name="文本框 1"/>
          <p:cNvSpPr txBox="1"/>
          <p:nvPr/>
        </p:nvSpPr>
        <p:spPr>
          <a:xfrm>
            <a:off x="697230" y="794385"/>
            <a:ext cx="10662285" cy="1076325"/>
          </a:xfrm>
          <a:prstGeom prst="rect">
            <a:avLst/>
          </a:prstGeom>
        </p:spPr>
        <p:txBody>
          <a:bodyPr wrap="square">
            <a:spAutoFit/>
            <a:extLst>
              <a:ext uri="{4A0BC546-FE56-4ADE-93B0-CB8AF2F6F144}">
                <wpsdc:textFrameExt xmlns:wpsdc="http://www.wps.cn/officeDocument/2022/drawingmlCustomData" type="text"/>
              </a:ext>
            </a:extLst>
          </a:bodyPr>
          <a:p>
            <a:pPr algn="ctr">
              <a:buClrTx/>
              <a:buSzTx/>
              <a:buFontTx/>
            </a:pPr>
            <a:r>
              <a:rPr kumimoji="1" lang="en-US" altLang="zh-CN" sz="3200" b="1" dirty="0">
                <a:solidFill>
                  <a:srgbClr val="FF8006"/>
                </a:solidFill>
                <a:latin typeface="OPPOSans B" panose="00020600040101010101" charset="-122"/>
                <a:ea typeface="OPPOSans B" panose="00020600040101010101" charset="-122"/>
                <a:cs typeface="OPPOSans B" panose="00020600040101010101" charset="-122"/>
              </a:rPr>
              <a:t>2024</a:t>
            </a:r>
            <a:r>
              <a:rPr kumimoji="1" lang="zh-CN" altLang="en-US" sz="3200" b="1" dirty="0">
                <a:solidFill>
                  <a:srgbClr val="FF8006"/>
                </a:solidFill>
                <a:latin typeface="OPPOSans B" panose="00020600040101010101" charset="-122"/>
                <a:ea typeface="OPPOSans B" panose="00020600040101010101" charset="-122"/>
                <a:cs typeface="OPPOSans B" panose="00020600040101010101" charset="-122"/>
              </a:rPr>
              <a:t>HOMELIFE越南国际家居礼品展圆满落幕</a:t>
            </a:r>
            <a:endParaRPr kumimoji="1" lang="zh-CN" altLang="en-US" sz="3200" b="1" dirty="0">
              <a:solidFill>
                <a:srgbClr val="FF8006"/>
              </a:solidFill>
              <a:latin typeface="OPPOSans B" panose="00020600040101010101" charset="-122"/>
              <a:ea typeface="OPPOSans B" panose="00020600040101010101" charset="-122"/>
              <a:cs typeface="OPPOSans B" panose="00020600040101010101" charset="-122"/>
            </a:endParaRPr>
          </a:p>
          <a:p>
            <a:pPr algn="ctr">
              <a:buClrTx/>
              <a:buSzTx/>
              <a:buFontTx/>
            </a:pPr>
            <a:r>
              <a:rPr kumimoji="1" lang="zh-CN" altLang="en-US" sz="3200" b="1" dirty="0">
                <a:solidFill>
                  <a:srgbClr val="FF8006"/>
                </a:solidFill>
                <a:latin typeface="OPPOSans B" panose="00020600040101010101" charset="-122"/>
                <a:ea typeface="OPPOSans B" panose="00020600040101010101" charset="-122"/>
                <a:cs typeface="OPPOSans B" panose="00020600040101010101" charset="-122"/>
              </a:rPr>
              <a:t>数字化赋能，规模、买家创新高，</a:t>
            </a:r>
            <a:r>
              <a:rPr kumimoji="1" lang="en-US" altLang="zh-CN" sz="3200" b="1" dirty="0">
                <a:solidFill>
                  <a:srgbClr val="FF8006"/>
                </a:solidFill>
                <a:latin typeface="OPPOSans B" panose="00020600040101010101" charset="-122"/>
                <a:ea typeface="OPPOSans B" panose="00020600040101010101" charset="-122"/>
                <a:cs typeface="OPPOSans B" panose="00020600040101010101" charset="-122"/>
              </a:rPr>
              <a:t>商贸对接远超期待！</a:t>
            </a:r>
            <a:endParaRPr kumimoji="1" lang="en-US" altLang="zh-CN" sz="3200" b="1" dirty="0">
              <a:solidFill>
                <a:srgbClr val="FF8006"/>
              </a:solidFill>
              <a:latin typeface="OPPOSans B" panose="00020600040101010101" charset="-122"/>
              <a:ea typeface="OPPOSans B" panose="00020600040101010101" charset="-122"/>
              <a:cs typeface="OPPOSans B" panose="00020600040101010101" charset="-122"/>
            </a:endParaRPr>
          </a:p>
        </p:txBody>
      </p:sp>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3" name="文本框 2"/>
          <p:cNvSpPr txBox="1"/>
          <p:nvPr/>
        </p:nvSpPr>
        <p:spPr>
          <a:xfrm>
            <a:off x="979805" y="1852295"/>
            <a:ext cx="10231755" cy="2030095"/>
          </a:xfrm>
          <a:prstGeom prst="rect">
            <a:avLst/>
          </a:prstGeom>
          <a:noFill/>
        </p:spPr>
        <p:txBody>
          <a:bodyPr wrap="square" rtlCol="0" anchor="t">
            <a:spAutoFit/>
          </a:bodyPr>
          <a:p>
            <a:pPr algn="just">
              <a:lnSpc>
                <a:spcPct val="150000"/>
              </a:lnSpc>
            </a:pPr>
            <a:r>
              <a:rPr lang="en-US" altLang="zh-CN" b="1">
                <a:solidFill>
                  <a:srgbClr val="FD9926"/>
                </a:solidFill>
                <a:latin typeface="Microsoft JhengHei UI" panose="020B0604030504040204" charset="-120"/>
                <a:ea typeface="Microsoft JhengHei UI" panose="020B0604030504040204" charset="-120"/>
                <a:cs typeface="Microsoft JhengHei UI" panose="020B0604030504040204" charset="-120"/>
              </a:rPr>
              <a:t>       </a:t>
            </a:r>
            <a:r>
              <a:rPr sz="1600" dirty="0">
                <a:latin typeface="OPPOSans M" panose="00020600040101010101" charset="-122"/>
                <a:ea typeface="OPPOSans M" panose="00020600040101010101" charset="-122"/>
                <a:cs typeface="OPPOSans M" panose="00020600040101010101" charset="-122"/>
              </a:rPr>
              <a:t>2</a:t>
            </a:r>
            <a:r>
              <a:rPr lang="en-US" sz="1600" dirty="0">
                <a:latin typeface="OPPOSans M" panose="00020600040101010101" charset="-122"/>
                <a:ea typeface="OPPOSans M" panose="00020600040101010101" charset="-122"/>
                <a:cs typeface="OPPOSans M" panose="00020600040101010101" charset="-122"/>
              </a:rPr>
              <a:t>024年3月29日，2024HOMELIFE越南国际家居礼品展在雅加达国际会展中心圆满落幕，展会历时3天，来自中国浙江、广西、广东、江苏、吉林等13个省份</a:t>
            </a:r>
            <a:r>
              <a:rPr lang="en-US" altLang="zh-CN" b="1" i="1">
                <a:solidFill>
                  <a:srgbClr val="FF8006"/>
                </a:solidFill>
                <a:latin typeface="OPPOSans M" panose="00020600040101010101" charset="-122"/>
                <a:ea typeface="OPPOSans M" panose="00020600040101010101" charset="-122"/>
                <a:cs typeface="OPPOSans M" panose="00020600040101010101" charset="-122"/>
              </a:rPr>
              <a:t>464家</a:t>
            </a:r>
            <a:r>
              <a:rPr lang="en-US" sz="1600" dirty="0">
                <a:latin typeface="OPPOSans M" panose="00020600040101010101" charset="-122"/>
                <a:ea typeface="OPPOSans M" panose="00020600040101010101" charset="-122"/>
                <a:cs typeface="OPPOSans M" panose="00020600040101010101" charset="-122"/>
              </a:rPr>
              <a:t>企业齐聚越南，与越南政府、行业协会、实力采购商交流接洽，共探商机！</a:t>
            </a:r>
            <a:endParaRPr lang="en-US" sz="1600" dirty="0">
              <a:latin typeface="OPPOSans M" panose="00020600040101010101" charset="-122"/>
              <a:ea typeface="OPPOSans M" panose="00020600040101010101" charset="-122"/>
              <a:cs typeface="OPPOSans M" panose="00020600040101010101" charset="-122"/>
            </a:endParaRPr>
          </a:p>
          <a:p>
            <a:pPr algn="just">
              <a:lnSpc>
                <a:spcPct val="150000"/>
              </a:lnSpc>
            </a:pPr>
            <a:r>
              <a:rPr lang="en-US" sz="1600" dirty="0">
                <a:latin typeface="OPPOSans M" panose="00020600040101010101" charset="-122"/>
                <a:ea typeface="OPPOSans M" panose="00020600040101010101" charset="-122"/>
                <a:cs typeface="OPPOSans M" panose="00020600040101010101" charset="-122"/>
              </a:rPr>
              <a:t>      作为中国在越南自主举办的最大规模展会及中企开拓RCEP市场的重要平台，这场中越经贸盛宴，以显著的商贸成果书写了又一篇合作共赢的新篇章！</a:t>
            </a:r>
            <a:endParaRPr lang="en-US" sz="1600" dirty="0">
              <a:latin typeface="OPPOSans M" panose="00020600040101010101" charset="-122"/>
              <a:ea typeface="OPPOSans M" panose="00020600040101010101" charset="-122"/>
              <a:cs typeface="OPPOSans M" panose="00020600040101010101" charset="-122"/>
            </a:endParaRPr>
          </a:p>
        </p:txBody>
      </p:sp>
      <p:grpSp>
        <p:nvGrpSpPr>
          <p:cNvPr id="11" name="组合 10"/>
          <p:cNvGrpSpPr/>
          <p:nvPr/>
        </p:nvGrpSpPr>
        <p:grpSpPr>
          <a:xfrm>
            <a:off x="916940" y="3833495"/>
            <a:ext cx="10356850" cy="1324610"/>
            <a:chOff x="867" y="7977"/>
            <a:chExt cx="17387" cy="2607"/>
          </a:xfrm>
        </p:grpSpPr>
        <p:pic>
          <p:nvPicPr>
            <p:cNvPr id="12" name="图片 11" descr="面积图"/>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702" y="8159"/>
              <a:ext cx="1065" cy="1065"/>
            </a:xfrm>
            <a:prstGeom prst="rect">
              <a:avLst/>
            </a:prstGeom>
          </p:spPr>
        </p:pic>
        <p:pic>
          <p:nvPicPr>
            <p:cNvPr id="13" name="图片 12" descr="商店"/>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7296" y="8103"/>
              <a:ext cx="1160" cy="1160"/>
            </a:xfrm>
            <a:prstGeom prst="rect">
              <a:avLst/>
            </a:prstGeom>
          </p:spPr>
        </p:pic>
        <p:pic>
          <p:nvPicPr>
            <p:cNvPr id="14" name="图片 13" descr="优秀的人"/>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10124" y="7977"/>
              <a:ext cx="1310" cy="1310"/>
            </a:xfrm>
            <a:prstGeom prst="rect">
              <a:avLst/>
            </a:prstGeom>
          </p:spPr>
        </p:pic>
        <p:pic>
          <p:nvPicPr>
            <p:cNvPr id="15" name="图片 14" descr="圆环小人"/>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4488" y="8103"/>
              <a:ext cx="1140" cy="1140"/>
            </a:xfrm>
            <a:prstGeom prst="rect">
              <a:avLst/>
            </a:prstGeom>
          </p:spPr>
        </p:pic>
        <p:pic>
          <p:nvPicPr>
            <p:cNvPr id="16" name="图片 15" descr="查询钱"/>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13221" y="7991"/>
              <a:ext cx="1235" cy="1235"/>
            </a:xfrm>
            <a:prstGeom prst="rect">
              <a:avLst/>
            </a:prstGeom>
          </p:spPr>
        </p:pic>
        <p:pic>
          <p:nvPicPr>
            <p:cNvPr id="17" name="图片 16" descr="握手"/>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6243" y="8006"/>
              <a:ext cx="1257" cy="1257"/>
            </a:xfrm>
            <a:prstGeom prst="rect">
              <a:avLst/>
            </a:prstGeom>
          </p:spPr>
        </p:pic>
        <p:sp>
          <p:nvSpPr>
            <p:cNvPr id="18" name="文本框 17"/>
            <p:cNvSpPr txBox="1"/>
            <p:nvPr>
              <p:custDataLst>
                <p:tags r:id="rId21"/>
              </p:custDataLst>
            </p:nvPr>
          </p:nvSpPr>
          <p:spPr>
            <a:xfrm>
              <a:off x="3634" y="9495"/>
              <a:ext cx="2946" cy="1089"/>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800">
                  <a:solidFill>
                    <a:srgbClr val="FF8006"/>
                  </a:solidFill>
                  <a:latin typeface="OPPOSans M" panose="00020600040101010101" charset="-122"/>
                  <a:ea typeface="OPPOSans M" panose="00020600040101010101" charset="-122"/>
                  <a:cs typeface="OPPOSans M" panose="00020600040101010101" charset="-122"/>
                </a:rPr>
                <a:t>464</a:t>
              </a:r>
              <a:r>
                <a:rPr lang="zh-CN" altLang="en-US" sz="1200" b="1">
                  <a:solidFill>
                    <a:srgbClr val="FF8006"/>
                  </a:solidFill>
                  <a:latin typeface="OPPOSans M" panose="00020600040101010101" charset="-122"/>
                  <a:ea typeface="OPPOSans M" panose="00020600040101010101" charset="-122"/>
                  <a:cs typeface="OPPOSans M" panose="00020600040101010101" charset="-122"/>
                </a:rPr>
                <a:t>家</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a:p>
              <a:pPr algn="ctr"/>
              <a:r>
                <a:rPr lang="zh-CN" altLang="en-US" sz="1200" b="1">
                  <a:solidFill>
                    <a:srgbClr val="FF8006"/>
                  </a:solidFill>
                  <a:latin typeface="OPPOSans M" panose="00020600040101010101" charset="-122"/>
                  <a:ea typeface="OPPOSans M" panose="00020600040101010101" charset="-122"/>
                  <a:cs typeface="OPPOSans M" panose="00020600040101010101" charset="-122"/>
                </a:rPr>
                <a:t>家居礼品优秀企业参展</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p:txBody>
        </p:sp>
        <p:sp>
          <p:nvSpPr>
            <p:cNvPr id="20" name="文本框 19"/>
            <p:cNvSpPr txBox="1"/>
            <p:nvPr>
              <p:custDataLst>
                <p:tags r:id="rId22"/>
              </p:custDataLst>
            </p:nvPr>
          </p:nvSpPr>
          <p:spPr>
            <a:xfrm>
              <a:off x="867" y="9495"/>
              <a:ext cx="2767" cy="1089"/>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800">
                  <a:solidFill>
                    <a:srgbClr val="FF8006"/>
                  </a:solidFill>
                  <a:latin typeface="OPPOSans M" panose="00020600040101010101" charset="-122"/>
                  <a:ea typeface="OPPOSans M" panose="00020600040101010101" charset="-122"/>
                  <a:cs typeface="OPPOSans M" panose="00020600040101010101" charset="-122"/>
                </a:rPr>
                <a:t>13500+ </a:t>
              </a:r>
              <a:endParaRPr>
                <a:solidFill>
                  <a:srgbClr val="FF8006"/>
                </a:solidFill>
                <a:latin typeface="OPPOSans M" panose="00020600040101010101" charset="-122"/>
                <a:ea typeface="OPPOSans M" panose="00020600040101010101" charset="-122"/>
                <a:cs typeface="OPPOSans M" panose="00020600040101010101" charset="-122"/>
              </a:endParaRPr>
            </a:p>
            <a:p>
              <a:pPr algn="ctr"/>
              <a:r>
                <a:rPr lang="zh-CN" altLang="en-US" sz="1200" b="1">
                  <a:solidFill>
                    <a:srgbClr val="FF8006"/>
                  </a:solidFill>
                  <a:latin typeface="OPPOSans M" panose="00020600040101010101" charset="-122"/>
                  <a:ea typeface="OPPOSans M" panose="00020600040101010101" charset="-122"/>
                  <a:cs typeface="OPPOSans M" panose="00020600040101010101" charset="-122"/>
                </a:rPr>
                <a:t>展览面积</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p:txBody>
        </p:sp>
        <p:sp>
          <p:nvSpPr>
            <p:cNvPr id="24" name="文本框 23"/>
            <p:cNvSpPr txBox="1"/>
            <p:nvPr>
              <p:custDataLst>
                <p:tags r:id="rId23"/>
              </p:custDataLst>
            </p:nvPr>
          </p:nvSpPr>
          <p:spPr>
            <a:xfrm>
              <a:off x="6621" y="9495"/>
              <a:ext cx="2767" cy="1089"/>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800">
                  <a:solidFill>
                    <a:srgbClr val="FF8006"/>
                  </a:solidFill>
                  <a:latin typeface="OPPOSans M" panose="00020600040101010101" charset="-122"/>
                  <a:ea typeface="OPPOSans M" panose="00020600040101010101" charset="-122"/>
                  <a:cs typeface="OPPOSans M" panose="00020600040101010101" charset="-122"/>
                </a:rPr>
                <a:t>610</a:t>
              </a:r>
              <a:r>
                <a:rPr lang="zh-CN" altLang="en-US" b="1">
                  <a:solidFill>
                    <a:srgbClr val="FF8006"/>
                  </a:solidFill>
                  <a:latin typeface="OPPOSans M" panose="00020600040101010101" charset="-122"/>
                  <a:ea typeface="OPPOSans M" panose="00020600040101010101" charset="-122"/>
                  <a:cs typeface="OPPOSans M" panose="00020600040101010101" charset="-122"/>
                  <a:sym typeface="+mn-ea"/>
                </a:rPr>
                <a:t>个</a:t>
              </a:r>
              <a:r>
                <a:rPr lang="en-US" altLang="zh-CN" sz="1800">
                  <a:solidFill>
                    <a:srgbClr val="FF8006"/>
                  </a:solidFill>
                  <a:latin typeface="OPPOSans M" panose="00020600040101010101" charset="-122"/>
                  <a:ea typeface="OPPOSans M" panose="00020600040101010101" charset="-122"/>
                  <a:cs typeface="OPPOSans M" panose="00020600040101010101" charset="-122"/>
                </a:rPr>
                <a:t>+</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a:p>
              <a:pPr algn="ctr"/>
              <a:r>
                <a:rPr lang="zh-CN" altLang="en-US" sz="1200" b="1">
                  <a:solidFill>
                    <a:srgbClr val="FF8006"/>
                  </a:solidFill>
                  <a:latin typeface="OPPOSans M" panose="00020600040101010101" charset="-122"/>
                  <a:ea typeface="OPPOSans M" panose="00020600040101010101" charset="-122"/>
                  <a:cs typeface="OPPOSans M" panose="00020600040101010101" charset="-122"/>
                </a:rPr>
                <a:t>家居礼品摊位</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p:txBody>
        </p:sp>
        <p:sp>
          <p:nvSpPr>
            <p:cNvPr id="35" name="文本框 34"/>
            <p:cNvSpPr txBox="1"/>
            <p:nvPr>
              <p:custDataLst>
                <p:tags r:id="rId24"/>
              </p:custDataLst>
            </p:nvPr>
          </p:nvSpPr>
          <p:spPr>
            <a:xfrm>
              <a:off x="9388" y="9495"/>
              <a:ext cx="2767" cy="1089"/>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800">
                  <a:solidFill>
                    <a:srgbClr val="FF8006"/>
                  </a:solidFill>
                  <a:latin typeface="OPPOSans M" panose="00020600040101010101" charset="-122"/>
                  <a:ea typeface="OPPOSans M" panose="00020600040101010101" charset="-122"/>
                  <a:cs typeface="OPPOSans M" panose="00020600040101010101" charset="-122"/>
                </a:rPr>
                <a:t>30598</a:t>
              </a:r>
              <a:endParaRPr lang="en-US" altLang="zh-CN" sz="1800">
                <a:solidFill>
                  <a:srgbClr val="FF8006"/>
                </a:solidFill>
                <a:latin typeface="OPPOSans M" panose="00020600040101010101" charset="-122"/>
                <a:ea typeface="OPPOSans M" panose="00020600040101010101" charset="-122"/>
                <a:cs typeface="OPPOSans M" panose="00020600040101010101" charset="-122"/>
              </a:endParaRPr>
            </a:p>
            <a:p>
              <a:pPr algn="ctr"/>
              <a:r>
                <a:rPr lang="zh-CN" altLang="en-US" sz="1200" b="1">
                  <a:solidFill>
                    <a:srgbClr val="FF8006"/>
                  </a:solidFill>
                  <a:latin typeface="OPPOSans M" panose="00020600040101010101" charset="-122"/>
                  <a:ea typeface="OPPOSans M" panose="00020600040101010101" charset="-122"/>
                  <a:cs typeface="OPPOSans M" panose="00020600040101010101" charset="-122"/>
                </a:rPr>
                <a:t>到展专业买家人次</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p:txBody>
        </p:sp>
        <p:sp>
          <p:nvSpPr>
            <p:cNvPr id="36" name="文本框 35"/>
            <p:cNvSpPr txBox="1"/>
            <p:nvPr>
              <p:custDataLst>
                <p:tags r:id="rId25"/>
              </p:custDataLst>
            </p:nvPr>
          </p:nvSpPr>
          <p:spPr>
            <a:xfrm>
              <a:off x="15487" y="9495"/>
              <a:ext cx="2767" cy="1089"/>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800">
                  <a:solidFill>
                    <a:srgbClr val="FF8006"/>
                  </a:solidFill>
                  <a:latin typeface="OPPOSans M" panose="00020600040101010101" charset="-122"/>
                  <a:ea typeface="OPPOSans M" panose="00020600040101010101" charset="-122"/>
                  <a:cs typeface="OPPOSans M" panose="00020600040101010101" charset="-122"/>
                </a:rPr>
                <a:t>100%</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a:p>
              <a:pPr algn="ctr"/>
              <a:r>
                <a:rPr lang="zh-CN" altLang="en-US" sz="1200" b="1">
                  <a:solidFill>
                    <a:srgbClr val="FF8006"/>
                  </a:solidFill>
                  <a:latin typeface="OPPOSans M" panose="00020600040101010101" charset="-122"/>
                  <a:ea typeface="OPPOSans M" panose="00020600040101010101" charset="-122"/>
                  <a:cs typeface="OPPOSans M" panose="00020600040101010101" charset="-122"/>
                </a:rPr>
                <a:t>商洽覆盖率</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p:txBody>
        </p:sp>
        <p:sp>
          <p:nvSpPr>
            <p:cNvPr id="37" name="文本框 36"/>
            <p:cNvSpPr txBox="1"/>
            <p:nvPr>
              <p:custDataLst>
                <p:tags r:id="rId26"/>
              </p:custDataLst>
            </p:nvPr>
          </p:nvSpPr>
          <p:spPr>
            <a:xfrm>
              <a:off x="12513" y="9495"/>
              <a:ext cx="2767" cy="1089"/>
            </a:xfrm>
            <a:prstGeom prst="rect">
              <a:avLst/>
            </a:prstGeom>
          </p:spPr>
          <p:txBody>
            <a:bodyPr wrap="square">
              <a:spAutoFit/>
              <a:extLst>
                <a:ext uri="{4A0BC546-FE56-4ADE-93B0-CB8AF2F6F144}">
                  <wpsdc:textFrameExt xmlns:wpsdc="http://www.wps.cn/officeDocument/2022/drawingmlCustomData" type="text"/>
                </a:ext>
              </a:extLst>
            </a:bodyPr>
            <a:p>
              <a:pPr algn="ctr"/>
              <a:r>
                <a:rPr lang="en-US" altLang="zh-CN" sz="1800">
                  <a:solidFill>
                    <a:srgbClr val="FF8006"/>
                  </a:solidFill>
                  <a:latin typeface="OPPOSans M" panose="00020600040101010101" charset="-122"/>
                  <a:ea typeface="OPPOSans M" panose="00020600040101010101" charset="-122"/>
                  <a:cs typeface="OPPOSans M" panose="00020600040101010101" charset="-122"/>
                </a:rPr>
                <a:t>4.59+</a:t>
              </a:r>
              <a:r>
                <a:rPr lang="zh-CN" altLang="en-US" sz="1200" b="1">
                  <a:solidFill>
                    <a:srgbClr val="FF8006"/>
                  </a:solidFill>
                  <a:latin typeface="OPPOSans M" panose="00020600040101010101" charset="-122"/>
                  <a:ea typeface="OPPOSans M" panose="00020600040101010101" charset="-122"/>
                  <a:cs typeface="OPPOSans M" panose="00020600040101010101" charset="-122"/>
                </a:rPr>
                <a:t>亿</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a:p>
              <a:pPr algn="ctr"/>
              <a:r>
                <a:rPr lang="zh-CN" altLang="en-US" sz="1200" b="1">
                  <a:solidFill>
                    <a:srgbClr val="FF8006"/>
                  </a:solidFill>
                  <a:latin typeface="OPPOSans M" panose="00020600040101010101" charset="-122"/>
                  <a:ea typeface="OPPOSans M" panose="00020600040101010101" charset="-122"/>
                  <a:cs typeface="OPPOSans M" panose="00020600040101010101" charset="-122"/>
                </a:rPr>
                <a:t>意向成交额</a:t>
              </a:r>
              <a:endParaRPr lang="zh-CN" altLang="en-US" sz="1200" b="1">
                <a:solidFill>
                  <a:srgbClr val="FF8006"/>
                </a:solidFill>
                <a:latin typeface="OPPOSans M" panose="00020600040101010101" charset="-122"/>
                <a:ea typeface="OPPOSans M" panose="00020600040101010101" charset="-122"/>
                <a:cs typeface="OPPOSans M" panose="00020600040101010101" charset="-122"/>
              </a:endParaRPr>
            </a:p>
          </p:txBody>
        </p:sp>
      </p:grpSp>
      <p:pic>
        <p:nvPicPr>
          <p:cNvPr id="100" name="图片 99"/>
          <p:cNvPicPr/>
          <p:nvPr/>
        </p:nvPicPr>
        <p:blipFill>
          <a:blip r:embed="rId27"/>
          <a:stretch>
            <a:fillRect/>
          </a:stretch>
        </p:blipFill>
        <p:spPr>
          <a:xfrm>
            <a:off x="0" y="5295900"/>
            <a:ext cx="2078355" cy="1256665"/>
          </a:xfrm>
          <a:prstGeom prst="rect">
            <a:avLst/>
          </a:prstGeom>
          <a:noFill/>
          <a:ln w="9525">
            <a:noFill/>
          </a:ln>
        </p:spPr>
      </p:pic>
      <p:pic>
        <p:nvPicPr>
          <p:cNvPr id="101" name="图片 100"/>
          <p:cNvPicPr/>
          <p:nvPr/>
        </p:nvPicPr>
        <p:blipFill>
          <a:blip r:embed="rId28"/>
          <a:stretch>
            <a:fillRect/>
          </a:stretch>
        </p:blipFill>
        <p:spPr>
          <a:xfrm>
            <a:off x="4125595" y="5295900"/>
            <a:ext cx="2077720" cy="1259205"/>
          </a:xfrm>
          <a:prstGeom prst="rect">
            <a:avLst/>
          </a:prstGeom>
          <a:noFill/>
          <a:ln w="9525">
            <a:noFill/>
          </a:ln>
        </p:spPr>
      </p:pic>
      <p:pic>
        <p:nvPicPr>
          <p:cNvPr id="102" name="图片 101"/>
          <p:cNvPicPr/>
          <p:nvPr/>
        </p:nvPicPr>
        <p:blipFill>
          <a:blip r:embed="rId29"/>
          <a:stretch>
            <a:fillRect/>
          </a:stretch>
        </p:blipFill>
        <p:spPr>
          <a:xfrm>
            <a:off x="2078355" y="5296535"/>
            <a:ext cx="2077720" cy="1262380"/>
          </a:xfrm>
          <a:prstGeom prst="rect">
            <a:avLst/>
          </a:prstGeom>
          <a:noFill/>
          <a:ln w="9525">
            <a:noFill/>
          </a:ln>
        </p:spPr>
      </p:pic>
      <p:pic>
        <p:nvPicPr>
          <p:cNvPr id="103" name="图片 102"/>
          <p:cNvPicPr/>
          <p:nvPr/>
        </p:nvPicPr>
        <p:blipFill>
          <a:blip r:embed="rId30"/>
          <a:srcRect l="11191"/>
          <a:stretch>
            <a:fillRect/>
          </a:stretch>
        </p:blipFill>
        <p:spPr>
          <a:xfrm>
            <a:off x="6198870" y="5295265"/>
            <a:ext cx="2074545" cy="1262380"/>
          </a:xfrm>
          <a:prstGeom prst="rect">
            <a:avLst/>
          </a:prstGeom>
          <a:noFill/>
          <a:ln w="9525">
            <a:noFill/>
          </a:ln>
        </p:spPr>
      </p:pic>
      <p:pic>
        <p:nvPicPr>
          <p:cNvPr id="104" name="图片 103"/>
          <p:cNvPicPr/>
          <p:nvPr/>
        </p:nvPicPr>
        <p:blipFill>
          <a:blip r:embed="rId31"/>
          <a:stretch>
            <a:fillRect/>
          </a:stretch>
        </p:blipFill>
        <p:spPr>
          <a:xfrm>
            <a:off x="8261985" y="5295265"/>
            <a:ext cx="1974850" cy="1267460"/>
          </a:xfrm>
          <a:prstGeom prst="rect">
            <a:avLst/>
          </a:prstGeom>
          <a:noFill/>
          <a:ln w="9525">
            <a:noFill/>
          </a:ln>
        </p:spPr>
      </p:pic>
      <p:pic>
        <p:nvPicPr>
          <p:cNvPr id="4" name="图片 3"/>
          <p:cNvPicPr>
            <a:picLocks noChangeAspect="1"/>
          </p:cNvPicPr>
          <p:nvPr/>
        </p:nvPicPr>
        <p:blipFill>
          <a:blip r:embed="rId32"/>
          <a:stretch>
            <a:fillRect/>
          </a:stretch>
        </p:blipFill>
        <p:spPr>
          <a:xfrm>
            <a:off x="10237470" y="5295900"/>
            <a:ext cx="1962150" cy="12738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1365" cy="6858635"/>
          </a:xfrm>
          <a:prstGeom prst="rect">
            <a:avLst/>
          </a:prstGeom>
        </p:spPr>
      </p:pic>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Lst>
          </a:blip>
          <a:srcRect l="63133"/>
          <a:stretch>
            <a:fillRect/>
          </a:stretch>
        </p:blipFill>
        <p:spPr>
          <a:xfrm>
            <a:off x="-1" y="554798"/>
            <a:ext cx="4388371" cy="6020199"/>
          </a:xfrm>
          <a:prstGeom prst="rect">
            <a:avLst/>
          </a:prstGeom>
        </p:spPr>
      </p:pic>
      <p:sp>
        <p:nvSpPr>
          <p:cNvPr id="7" name="文本框 6"/>
          <p:cNvSpPr txBox="1"/>
          <p:nvPr/>
        </p:nvSpPr>
        <p:spPr>
          <a:xfrm>
            <a:off x="1230630" y="1884045"/>
            <a:ext cx="3730625" cy="3169285"/>
          </a:xfrm>
          <a:prstGeom prst="rect">
            <a:avLst/>
          </a:prstGeom>
          <a:noFill/>
        </p:spPr>
        <p:txBody>
          <a:bodyPr wrap="square">
            <a:spAutoFit/>
          </a:bodyPr>
          <a:lstStyle/>
          <a:p>
            <a:r>
              <a:rPr kumimoji="1" lang="en-US" altLang="zh-CN" sz="20000" b="1" i="1" dirty="0">
                <a:solidFill>
                  <a:schemeClr val="bg1"/>
                </a:solidFill>
                <a:latin typeface="等线" panose="02010600030101010101" charset="-122"/>
                <a:ea typeface="等线" panose="02010600030101010101" charset="-122"/>
              </a:rPr>
              <a:t>01</a:t>
            </a:r>
            <a:endParaRPr kumimoji="1" lang="zh-CN" altLang="en-US" sz="20000" b="1" dirty="0">
              <a:solidFill>
                <a:schemeClr val="bg1"/>
              </a:solidFill>
              <a:latin typeface="Microsoft YaHei UI" panose="020B0503020204020204" pitchFamily="34" charset="-122"/>
              <a:ea typeface="Microsoft YaHei UI" panose="020B0503020204020204" pitchFamily="34" charset="-122"/>
            </a:endParaRPr>
          </a:p>
        </p:txBody>
      </p:sp>
      <p:sp>
        <p:nvSpPr>
          <p:cNvPr id="8" name="文本框 7"/>
          <p:cNvSpPr txBox="1"/>
          <p:nvPr/>
        </p:nvSpPr>
        <p:spPr>
          <a:xfrm>
            <a:off x="4877435" y="2418715"/>
            <a:ext cx="6717665" cy="1876425"/>
          </a:xfrm>
          <a:prstGeom prst="rect">
            <a:avLst/>
          </a:prstGeom>
          <a:noFill/>
        </p:spPr>
        <p:txBody>
          <a:bodyPr wrap="square" rtlCol="0">
            <a:spAutoFit/>
          </a:bodyPr>
          <a:lstStyle/>
          <a:p>
            <a:r>
              <a:rPr kumimoji="1" lang="zh-CN" altLang="en-US" sz="8000" b="1" dirty="0">
                <a:ln>
                  <a:noFill/>
                </a:ln>
                <a:solidFill>
                  <a:schemeClr val="bg1"/>
                </a:solidFill>
                <a:latin typeface="Microsoft YaHei UI" panose="020B0503020204020204" pitchFamily="34" charset="-122"/>
                <a:ea typeface="Microsoft YaHei UI" panose="020B0503020204020204" pitchFamily="34" charset="-122"/>
              </a:rPr>
              <a:t>越南市场展望</a:t>
            </a:r>
            <a:endParaRPr kumimoji="1" lang="zh-CN" altLang="en-US" sz="8000" b="1" dirty="0">
              <a:ln>
                <a:noFill/>
              </a:ln>
              <a:solidFill>
                <a:schemeClr val="bg1"/>
              </a:solidFill>
              <a:latin typeface="Microsoft YaHei UI" panose="020B0503020204020204" pitchFamily="34" charset="-122"/>
              <a:ea typeface="Microsoft YaHei UI" panose="020B0503020204020204" pitchFamily="34" charset="-122"/>
            </a:endParaRPr>
          </a:p>
          <a:p>
            <a:r>
              <a:rPr kumimoji="1" sz="3600" b="1" dirty="0">
                <a:ln>
                  <a:noFill/>
                </a:ln>
                <a:solidFill>
                  <a:schemeClr val="bg1"/>
                </a:solidFill>
                <a:latin typeface="Microsoft YaHei UI" panose="020B0503020204020204" pitchFamily="34" charset="-122"/>
                <a:ea typeface="Microsoft YaHei UI" panose="020B0503020204020204" pitchFamily="34" charset="-122"/>
              </a:rPr>
              <a:t>Vietnam Market Outlook</a:t>
            </a:r>
            <a:endParaRPr kumimoji="1" sz="3600" b="1" dirty="0">
              <a:ln>
                <a:noFill/>
              </a:ln>
              <a:solidFill>
                <a:schemeClr val="bg1"/>
              </a:solidFill>
              <a:latin typeface="Microsoft YaHei UI" panose="020B0503020204020204" pitchFamily="34" charset="-122"/>
              <a:ea typeface="Microsoft YaHei UI" panose="020B0503020204020204" pitchFamily="34" charset="-122"/>
            </a:endParaRPr>
          </a:p>
        </p:txBody>
      </p:sp>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sp>
        <p:nvSpPr>
          <p:cNvPr id="5" name="文本框 4"/>
          <p:cNvSpPr txBox="1"/>
          <p:nvPr>
            <p:custDataLst>
              <p:tags r:id="rId4"/>
            </p:custDataLst>
          </p:nvPr>
        </p:nvSpPr>
        <p:spPr>
          <a:xfrm>
            <a:off x="-635" y="6111240"/>
            <a:ext cx="12192000" cy="368300"/>
          </a:xfrm>
          <a:prstGeom prst="rect">
            <a:avLst/>
          </a:prstGeom>
          <a:noFill/>
        </p:spPr>
        <p:txBody>
          <a:bodyPr wrap="square">
            <a:spAutoFit/>
          </a:bodyPr>
          <a:p>
            <a:pPr algn="ctr"/>
            <a:r>
              <a:rPr kumimoji="1" dirty="0">
                <a:solidFill>
                  <a:schemeClr val="bg1"/>
                </a:solidFill>
                <a:latin typeface="Microsoft YaHei UI" panose="020B0503020204020204" pitchFamily="34" charset="-122"/>
                <a:ea typeface="Microsoft YaHei UI" panose="020B0503020204020204" pitchFamily="34" charset="-122"/>
                <a:sym typeface="+mn-ea"/>
              </a:rPr>
              <a:t>www.homelifexpo.com</a:t>
            </a:r>
            <a:endParaRPr kumimoji="1" lang="en-GB" altLang="zh-CN" dirty="0">
              <a:solidFill>
                <a:schemeClr val="bg1"/>
              </a:solidFill>
              <a:latin typeface="Microsoft YaHei UI" panose="020B0503020204020204" pitchFamily="34" charset="-122"/>
              <a:ea typeface="Microsoft YaHei UI" panose="020B0503020204020204" pitchFamily="34" charset="-122"/>
            </a:endParaRPr>
          </a:p>
        </p:txBody>
      </p:sp>
      <p:pic>
        <p:nvPicPr>
          <p:cNvPr id="10" name="图片 9" descr="HOMELIFE (4)"/>
          <p:cNvPicPr>
            <a:picLocks noChangeAspect="1"/>
          </p:cNvPicPr>
          <p:nvPr/>
        </p:nvPicPr>
        <p:blipFill>
          <a:blip r:embed="rId5"/>
          <a:stretch>
            <a:fillRect/>
          </a:stretch>
        </p:blipFill>
        <p:spPr>
          <a:xfrm>
            <a:off x="341630" y="409575"/>
            <a:ext cx="2246630" cy="449580"/>
          </a:xfrm>
          <a:prstGeom prst="rect">
            <a:avLst/>
          </a:prstGeom>
        </p:spPr>
      </p:pic>
      <p:pic>
        <p:nvPicPr>
          <p:cNvPr id="2" name="图片 1" descr="qrcode_for_gh_d91195f3dbb7_258"/>
          <p:cNvPicPr>
            <a:picLocks noChangeAspect="1"/>
          </p:cNvPicPr>
          <p:nvPr/>
        </p:nvPicPr>
        <p:blipFill>
          <a:blip r:embed="rId6"/>
          <a:stretch>
            <a:fillRect/>
          </a:stretch>
        </p:blipFill>
        <p:spPr>
          <a:xfrm>
            <a:off x="10846435" y="295910"/>
            <a:ext cx="1056005" cy="10560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8" name="文本框 7"/>
          <p:cNvSpPr txBox="1"/>
          <p:nvPr/>
        </p:nvSpPr>
        <p:spPr>
          <a:xfrm>
            <a:off x="602615" y="362585"/>
            <a:ext cx="5688965" cy="583565"/>
          </a:xfrm>
          <a:prstGeom prst="rect">
            <a:avLst/>
          </a:prstGeom>
        </p:spPr>
        <p:txBody>
          <a:bodyPr wrap="square">
            <a:spAutoFit/>
            <a:extLst>
              <a:ext uri="{4A0BC546-FE56-4ADE-93B0-CB8AF2F6F144}">
                <wpsdc:textFrameExt xmlns:wpsdc="http://www.wps.cn/officeDocument/2022/drawingmlCustomData" type="text"/>
              </a:ext>
            </a:extLst>
          </a:bodyPr>
          <a:p>
            <a:pPr>
              <a:buClrTx/>
              <a:buSzTx/>
              <a:buFontTx/>
            </a:pPr>
            <a:r>
              <a:rPr kumimoji="1" lang="zh-CN" sz="3200" b="1" dirty="0">
                <a:solidFill>
                  <a:srgbClr val="FF8006"/>
                </a:solidFill>
                <a:latin typeface="OPPOSans B" panose="00020600040101010101" charset="-122"/>
                <a:ea typeface="OPPOSans B" panose="00020600040101010101" charset="-122"/>
              </a:rPr>
              <a:t>越南市场展望·市场概述</a:t>
            </a:r>
            <a:endParaRPr kumimoji="1" lang="zh-CN" sz="3200" b="1" dirty="0">
              <a:solidFill>
                <a:srgbClr val="FF8006"/>
              </a:solidFill>
              <a:latin typeface="OPPOSans B" panose="00020600040101010101" charset="-122"/>
              <a:ea typeface="OPPOSans B" panose="00020600040101010101" charset="-122"/>
            </a:endParaRPr>
          </a:p>
        </p:txBody>
      </p:sp>
      <p:grpSp>
        <p:nvGrpSpPr>
          <p:cNvPr id="7" name="组合 6"/>
          <p:cNvGrpSpPr/>
          <p:nvPr/>
        </p:nvGrpSpPr>
        <p:grpSpPr>
          <a:xfrm>
            <a:off x="669290" y="947420"/>
            <a:ext cx="10849610" cy="605790"/>
            <a:chOff x="1054" y="1828"/>
            <a:chExt cx="17086" cy="954"/>
          </a:xfrm>
        </p:grpSpPr>
        <p:grpSp>
          <p:nvGrpSpPr>
            <p:cNvPr id="11" name="组合 10"/>
            <p:cNvGrpSpPr/>
            <p:nvPr/>
          </p:nvGrpSpPr>
          <p:grpSpPr>
            <a:xfrm>
              <a:off x="1054" y="1828"/>
              <a:ext cx="7794" cy="945"/>
              <a:chOff x="1054" y="1706"/>
              <a:chExt cx="7794" cy="945"/>
            </a:xfrm>
          </p:grpSpPr>
          <p:sp>
            <p:nvSpPr>
              <p:cNvPr id="6" name="矩形 5"/>
              <p:cNvSpPr/>
              <p:nvPr/>
            </p:nvSpPr>
            <p:spPr>
              <a:xfrm>
                <a:off x="1054" y="1706"/>
                <a:ext cx="6924" cy="945"/>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1054" y="1904"/>
                <a:ext cx="7794" cy="580"/>
              </a:xfrm>
              <a:prstGeom prst="rect">
                <a:avLst/>
              </a:prstGeom>
            </p:spPr>
            <p:txBody>
              <a:bodyPr wrap="square">
                <a:spAutoFit/>
                <a:extLst>
                  <a:ext uri="{4A0BC546-FE56-4ADE-93B0-CB8AF2F6F144}">
                    <wpsdc:textFrameExt xmlns:wpsdc="http://www.wps.cn/officeDocument/2022/drawingmlCustomData" type="text"/>
                  </a:ext>
                </a:extLst>
              </a:bodyPr>
              <a:p>
                <a:pPr algn="l"/>
                <a:r>
                  <a:rPr sz="1800" b="1">
                    <a:solidFill>
                      <a:schemeClr val="bg1"/>
                    </a:solidFill>
                    <a:latin typeface="Arial" panose="020B0604020202020204" pitchFamily="34" charset="0"/>
                    <a:ea typeface="微软雅黑" panose="020B0503020204020204" charset="-122"/>
                  </a:rPr>
                  <a:t>经济发展势头强劲</a:t>
                </a:r>
                <a:r>
                  <a:rPr lang="en-US" sz="1800" b="1">
                    <a:solidFill>
                      <a:schemeClr val="bg1"/>
                    </a:solidFill>
                    <a:latin typeface="Arial" panose="020B0604020202020204" pitchFamily="34" charset="0"/>
                    <a:ea typeface="微软雅黑" panose="020B0503020204020204" charset="-122"/>
                  </a:rPr>
                  <a:t> </a:t>
                </a:r>
                <a:r>
                  <a:rPr sz="1800" b="1">
                    <a:solidFill>
                      <a:schemeClr val="bg1"/>
                    </a:solidFill>
                    <a:latin typeface="Arial" panose="020B0604020202020204" pitchFamily="34" charset="0"/>
                    <a:ea typeface="微软雅黑" panose="020B0503020204020204" charset="-122"/>
                  </a:rPr>
                  <a:t>东南亚备受瞩目的国家</a:t>
                </a:r>
                <a:endParaRPr sz="1800" b="1">
                  <a:solidFill>
                    <a:schemeClr val="bg1"/>
                  </a:solidFill>
                  <a:latin typeface="Arial" panose="020B0604020202020204" pitchFamily="34" charset="0"/>
                  <a:ea typeface="微软雅黑" panose="020B0503020204020204" charset="-122"/>
                </a:endParaRPr>
              </a:p>
            </p:txBody>
          </p:sp>
        </p:grpSp>
        <p:sp>
          <p:nvSpPr>
            <p:cNvPr id="12" name="圆角矩形 11"/>
            <p:cNvSpPr/>
            <p:nvPr/>
          </p:nvSpPr>
          <p:spPr>
            <a:xfrm>
              <a:off x="8678" y="1828"/>
              <a:ext cx="9463" cy="954"/>
            </a:xfrm>
            <a:prstGeom prst="roundRect">
              <a:avLst/>
            </a:prstGeom>
            <a:solidFill>
              <a:schemeClr val="bg1"/>
            </a:solidFill>
            <a:ln w="38100" cmpd="sng">
              <a:solidFill>
                <a:srgbClr val="FF830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b="1" dirty="0">
                  <a:solidFill>
                    <a:srgbClr val="FF8006"/>
                  </a:solidFill>
                  <a:latin typeface="OPPOSans M" panose="00020600040101010101" charset="-122"/>
                  <a:ea typeface="OPPOSans M" panose="00020600040101010101" charset="-122"/>
                  <a:cs typeface="OPPOSans M" panose="00020600040101010101" charset="-122"/>
                  <a:sym typeface="+mn-ea"/>
                </a:rPr>
                <a:t>与我国的经贸关系日益紧密</a:t>
              </a:r>
              <a:r>
                <a:rPr lang="en-US" b="1" dirty="0">
                  <a:solidFill>
                    <a:srgbClr val="FF8006"/>
                  </a:solidFill>
                  <a:latin typeface="OPPOSans M" panose="00020600040101010101" charset="-122"/>
                  <a:ea typeface="OPPOSans M" panose="00020600040101010101" charset="-122"/>
                  <a:cs typeface="OPPOSans M" panose="00020600040101010101" charset="-122"/>
                  <a:sym typeface="+mn-ea"/>
                </a:rPr>
                <a:t> 经济长期稳定持续的增长</a:t>
              </a:r>
              <a:r>
                <a:rPr lang="zh-CN" altLang="en-US" b="1" dirty="0">
                  <a:solidFill>
                    <a:srgbClr val="FF8006"/>
                  </a:solidFill>
                  <a:latin typeface="OPPOSans M" panose="00020600040101010101" charset="-122"/>
                  <a:ea typeface="OPPOSans M" panose="00020600040101010101" charset="-122"/>
                  <a:cs typeface="OPPOSans M" panose="00020600040101010101" charset="-122"/>
                  <a:sym typeface="+mn-ea"/>
                </a:rPr>
                <a:t>！</a:t>
              </a:r>
              <a:endParaRPr lang="zh-CN" altLang="en-US" b="1" dirty="0">
                <a:solidFill>
                  <a:srgbClr val="FF8006"/>
                </a:solidFill>
                <a:latin typeface="OPPOSans M" panose="00020600040101010101" charset="-122"/>
                <a:ea typeface="OPPOSans M" panose="00020600040101010101" charset="-122"/>
                <a:cs typeface="OPPOSans M" panose="00020600040101010101" charset="-122"/>
                <a:sym typeface="+mn-ea"/>
              </a:endParaRPr>
            </a:p>
          </p:txBody>
        </p:sp>
      </p:grpSp>
      <p:sp>
        <p:nvSpPr>
          <p:cNvPr id="2" name="文本框 1"/>
          <p:cNvSpPr txBox="1"/>
          <p:nvPr/>
        </p:nvSpPr>
        <p:spPr>
          <a:xfrm>
            <a:off x="669290" y="1622425"/>
            <a:ext cx="10849610" cy="5015865"/>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sz="2000" b="1">
                <a:solidFill>
                  <a:srgbClr val="FF8006"/>
                </a:solidFill>
                <a:latin typeface="OPPOSans M" panose="00020600040101010101" charset="-122"/>
                <a:ea typeface="OPPOSans M" panose="00020600040101010101" charset="-122"/>
                <a:cs typeface="OPPOSans M" panose="00020600040101010101" charset="-122"/>
              </a:rPr>
              <a:t>01 人口红利：全球第15个人口大国</a:t>
            </a:r>
            <a:endParaRPr lang="en-US" altLang="zh-CN" sz="2000" b="1">
              <a:solidFill>
                <a:srgbClr val="FF8006"/>
              </a:solidFill>
              <a:latin typeface="OPPOSans M" panose="00020600040101010101" charset="-122"/>
              <a:ea typeface="OPPOSans M" panose="00020600040101010101" charset="-122"/>
              <a:cs typeface="OPPOSans M" panose="00020600040101010101" charset="-122"/>
            </a:endParaRPr>
          </a:p>
          <a:p>
            <a:pPr algn="l"/>
            <a:r>
              <a:rPr lang="en-US" altLang="zh-CN" sz="1600">
                <a:solidFill>
                  <a:schemeClr val="tx1"/>
                </a:solidFill>
                <a:latin typeface="OPPOSans M" panose="00020600040101010101" charset="-122"/>
                <a:ea typeface="OPPOSans M" panose="00020600040101010101" charset="-122"/>
                <a:cs typeface="OPPOSans M" panose="00020600040101010101" charset="-122"/>
              </a:rPr>
              <a:t>据越南最新发布的数据，2023年，越南人口达到1.03亿人，比上年末增长83.48万人，成为全球第15个人口破亿的国家。</a:t>
            </a:r>
            <a:endParaRPr lang="en-US" altLang="zh-CN" sz="1600">
              <a:solidFill>
                <a:schemeClr val="tx1"/>
              </a:solidFill>
              <a:latin typeface="OPPOSans M" panose="00020600040101010101" charset="-122"/>
              <a:ea typeface="OPPOSans M" panose="00020600040101010101" charset="-122"/>
              <a:cs typeface="OPPOSans M" panose="00020600040101010101" charset="-122"/>
            </a:endParaRPr>
          </a:p>
          <a:p>
            <a:pPr algn="l"/>
            <a:r>
              <a:rPr lang="en-US" altLang="zh-CN" sz="1600">
                <a:solidFill>
                  <a:schemeClr val="tx1"/>
                </a:solidFill>
                <a:latin typeface="OPPOSans M" panose="00020600040101010101" charset="-122"/>
                <a:ea typeface="OPPOSans M" panose="00020600040101010101" charset="-122"/>
                <a:cs typeface="OPPOSans M" panose="00020600040101010101" charset="-122"/>
              </a:rPr>
              <a:t>且近70%的人口处于劳动年龄，</a:t>
            </a:r>
            <a:r>
              <a:rPr lang="en-US" altLang="zh-CN" sz="1600">
                <a:latin typeface="OPPOSans M" panose="00020600040101010101" charset="-122"/>
                <a:ea typeface="OPPOSans M" panose="00020600040101010101" charset="-122"/>
                <a:cs typeface="OPPOSans M" panose="00020600040101010101" charset="-122"/>
              </a:rPr>
              <a:t>年轻人比例达到历史之最</a:t>
            </a:r>
            <a:r>
              <a:rPr lang="en-US" altLang="zh-CN" sz="1600">
                <a:solidFill>
                  <a:schemeClr val="tx1"/>
                </a:solidFill>
                <a:latin typeface="OPPOSans M" panose="00020600040101010101" charset="-122"/>
                <a:ea typeface="OPPOSans M" panose="00020600040101010101" charset="-122"/>
                <a:cs typeface="OPPOSans M" panose="00020600040101010101" charset="-122"/>
              </a:rPr>
              <a:t>，一半人口在35岁以下。如今的越南与2005的中国极为相似，被誉为下一个“亚洲奇迹”，“遍地是黄金”，处处皆商机！</a:t>
            </a:r>
            <a:endParaRPr lang="en-US" altLang="zh-CN" sz="1600">
              <a:solidFill>
                <a:schemeClr val="tx1"/>
              </a:solidFill>
              <a:latin typeface="OPPOSans M" panose="00020600040101010101" charset="-122"/>
              <a:ea typeface="OPPOSans M" panose="00020600040101010101" charset="-122"/>
              <a:cs typeface="OPPOSans M" panose="00020600040101010101" charset="-122"/>
            </a:endParaRPr>
          </a:p>
          <a:p>
            <a:pPr algn="l"/>
            <a:endParaRPr lang="en-US" altLang="zh-CN" sz="1600">
              <a:solidFill>
                <a:schemeClr val="tx1">
                  <a:lumMod val="75000"/>
                  <a:lumOff val="25000"/>
                </a:schemeClr>
              </a:solidFill>
              <a:latin typeface="OPPOSans M" panose="00020600040101010101" charset="-122"/>
              <a:ea typeface="OPPOSans M" panose="00020600040101010101" charset="-122"/>
              <a:cs typeface="OPPOSans M" panose="00020600040101010101" charset="-122"/>
            </a:endParaRPr>
          </a:p>
          <a:p>
            <a:pPr algn="l"/>
            <a:r>
              <a:rPr lang="en-US" altLang="zh-CN" sz="2000" b="1">
                <a:solidFill>
                  <a:srgbClr val="FF8006"/>
                </a:solidFill>
                <a:latin typeface="OPPOSans M" panose="00020600040101010101" charset="-122"/>
                <a:ea typeface="OPPOSans M" panose="00020600040101010101" charset="-122"/>
                <a:cs typeface="OPPOSans M" panose="00020600040101010101" charset="-122"/>
                <a:sym typeface="+mn-ea"/>
              </a:rPr>
              <a:t>02 经济强劲复苏</a:t>
            </a:r>
            <a:r>
              <a:rPr lang="zh-CN" altLang="en-US" sz="2000" b="1">
                <a:solidFill>
                  <a:srgbClr val="FF8006"/>
                </a:solidFill>
                <a:latin typeface="OPPOSans M" panose="00020600040101010101" charset="-122"/>
                <a:ea typeface="OPPOSans M" panose="00020600040101010101" charset="-122"/>
                <a:cs typeface="OPPOSans M" panose="00020600040101010101" charset="-122"/>
                <a:sym typeface="+mn-ea"/>
              </a:rPr>
              <a:t>：</a:t>
            </a:r>
            <a:r>
              <a:rPr lang="en-US" altLang="zh-CN" sz="2000" b="1">
                <a:solidFill>
                  <a:srgbClr val="FF8006"/>
                </a:solidFill>
                <a:latin typeface="OPPOSans M" panose="00020600040101010101" charset="-122"/>
                <a:ea typeface="OPPOSans M" panose="00020600040101010101" charset="-122"/>
                <a:cs typeface="OPPOSans M" panose="00020600040101010101" charset="-122"/>
                <a:sym typeface="+mn-ea"/>
              </a:rPr>
              <a:t>全年增速6%</a:t>
            </a:r>
            <a:endParaRPr lang="en-US" altLang="zh-CN" sz="2000" b="1">
              <a:solidFill>
                <a:srgbClr val="FF8006"/>
              </a:solidFill>
              <a:latin typeface="OPPOSans M" panose="00020600040101010101" charset="-122"/>
              <a:ea typeface="OPPOSans M" panose="00020600040101010101" charset="-122"/>
              <a:cs typeface="OPPOSans M" panose="00020600040101010101" charset="-122"/>
              <a:sym typeface="+mn-ea"/>
            </a:endParaRPr>
          </a:p>
          <a:p>
            <a:pPr algn="l">
              <a:buClrTx/>
              <a:buSzTx/>
              <a:buNone/>
            </a:pPr>
            <a:r>
              <a:rPr lang="en-US" altLang="zh-CN" sz="1600">
                <a:solidFill>
                  <a:schemeClr val="tx1"/>
                </a:solidFill>
                <a:latin typeface="OPPOSans M" panose="00020600040101010101" charset="-122"/>
                <a:ea typeface="OPPOSans M" panose="00020600040101010101" charset="-122"/>
                <a:cs typeface="OPPOSans M" panose="00020600040101010101" charset="-122"/>
                <a:sym typeface="+mn-ea"/>
              </a:rPr>
              <a:t>根据联合国《2024年世界经济形势展望》报告显示，预计越南经济2024年第一季度将增长6.3%，第二季度增长6.5%，预计全年将增长6%，</a:t>
            </a:r>
            <a:r>
              <a:rPr lang="en-US" altLang="zh-CN" sz="1600">
                <a:latin typeface="OPPOSans M" panose="00020600040101010101" charset="-122"/>
                <a:ea typeface="OPPOSans M" panose="00020600040101010101" charset="-122"/>
                <a:cs typeface="OPPOSans M" panose="00020600040101010101" charset="-122"/>
                <a:sym typeface="+mn-ea"/>
              </a:rPr>
              <a:t>2025年GDP增长将达6.5%</a:t>
            </a:r>
            <a:r>
              <a:rPr lang="en-US" altLang="zh-CN" sz="1600">
                <a:solidFill>
                  <a:schemeClr val="tx1"/>
                </a:solidFill>
                <a:latin typeface="OPPOSans M" panose="00020600040101010101" charset="-122"/>
                <a:ea typeface="OPPOSans M" panose="00020600040101010101" charset="-122"/>
                <a:cs typeface="OPPOSans M" panose="00020600040101010101" charset="-122"/>
                <a:sym typeface="+mn-ea"/>
              </a:rPr>
              <a:t>。联合国还预测，越南的消费价格指数(CPI)将在2024年达到3.3%，2025年达到2.7%，分别高于东亚地区1.9%和2.1%的平均水平。</a:t>
            </a:r>
            <a:endParaRPr lang="en-US" altLang="zh-CN" sz="1600">
              <a:solidFill>
                <a:schemeClr val="tx1"/>
              </a:solidFill>
              <a:latin typeface="OPPOSans M" panose="00020600040101010101" charset="-122"/>
              <a:ea typeface="OPPOSans M" panose="00020600040101010101" charset="-122"/>
              <a:cs typeface="OPPOSans M" panose="00020600040101010101" charset="-122"/>
              <a:sym typeface="+mn-ea"/>
            </a:endParaRPr>
          </a:p>
          <a:p>
            <a:pPr algn="l">
              <a:buClrTx/>
              <a:buSzTx/>
              <a:buNone/>
            </a:pPr>
            <a:endParaRPr lang="en-US" altLang="zh-CN" sz="1600">
              <a:solidFill>
                <a:schemeClr val="tx1">
                  <a:lumMod val="75000"/>
                  <a:lumOff val="25000"/>
                </a:schemeClr>
              </a:solidFill>
              <a:latin typeface="OPPOSans M" panose="00020600040101010101" charset="-122"/>
              <a:ea typeface="OPPOSans M" panose="00020600040101010101" charset="-122"/>
              <a:cs typeface="OPPOSans M" panose="00020600040101010101" charset="-122"/>
              <a:sym typeface="+mn-ea"/>
            </a:endParaRPr>
          </a:p>
          <a:p>
            <a:pPr algn="l">
              <a:buClrTx/>
              <a:buSzTx/>
              <a:buNone/>
            </a:pPr>
            <a:r>
              <a:rPr lang="en-US" altLang="zh-CN" sz="2000" b="1">
                <a:solidFill>
                  <a:srgbClr val="FF8006"/>
                </a:solidFill>
                <a:latin typeface="OPPOSans M" panose="00020600040101010101" charset="-122"/>
                <a:ea typeface="OPPOSans M" panose="00020600040101010101" charset="-122"/>
                <a:cs typeface="OPPOSans M" panose="00020600040101010101" charset="-122"/>
                <a:sym typeface="+mn-ea"/>
              </a:rPr>
              <a:t>03 中越关系升级</a:t>
            </a:r>
            <a:endParaRPr lang="en-US" altLang="zh-CN" sz="2000" b="1">
              <a:solidFill>
                <a:srgbClr val="FF8006"/>
              </a:solidFill>
              <a:latin typeface="OPPOSans M" panose="00020600040101010101" charset="-122"/>
              <a:ea typeface="OPPOSans M" panose="00020600040101010101" charset="-122"/>
              <a:cs typeface="OPPOSans M" panose="00020600040101010101" charset="-122"/>
              <a:sym typeface="+mn-ea"/>
            </a:endParaRPr>
          </a:p>
          <a:p>
            <a:pPr algn="l">
              <a:buClrTx/>
              <a:buSzTx/>
              <a:buNone/>
            </a:pPr>
            <a:r>
              <a:rPr lang="en-US" altLang="zh-CN" sz="1600">
                <a:solidFill>
                  <a:schemeClr val="tx1"/>
                </a:solidFill>
                <a:latin typeface="OPPOSans M" panose="00020600040101010101" charset="-122"/>
                <a:ea typeface="OPPOSans M" panose="00020600040101010101" charset="-122"/>
                <a:cs typeface="OPPOSans M" panose="00020600040101010101" charset="-122"/>
                <a:sym typeface="+mn-ea"/>
              </a:rPr>
              <a:t>中国多年来一直是越南最大贸易伙伴和第二大出口市场，越南是中国在东盟的第一大贸易伙伴国和全球第四大贸易伙伴国。在中越建立全面战略合作伙伴关系15周年之际，今年两国高层互动往来频繁，在经贸等各领域的交流不断深化，中国和越南宣布在深化全面战略合作伙伴关系的基础上，携手构建具有战略意义的中越命运共同体。</a:t>
            </a:r>
            <a:endParaRPr lang="en-US" altLang="zh-CN" sz="1600">
              <a:solidFill>
                <a:schemeClr val="tx1"/>
              </a:solidFill>
              <a:latin typeface="OPPOSans M" panose="00020600040101010101" charset="-122"/>
              <a:ea typeface="OPPOSans M" panose="00020600040101010101" charset="-122"/>
              <a:cs typeface="OPPOSans M" panose="00020600040101010101" charset="-122"/>
              <a:sym typeface="+mn-ea"/>
            </a:endParaRPr>
          </a:p>
          <a:p>
            <a:pPr algn="l">
              <a:buClrTx/>
              <a:buSzTx/>
              <a:buNone/>
            </a:pPr>
            <a:endParaRPr lang="en-US" altLang="zh-CN" sz="1600">
              <a:solidFill>
                <a:schemeClr val="tx1"/>
              </a:solidFill>
              <a:latin typeface="OPPOSans M" panose="00020600040101010101" charset="-122"/>
              <a:ea typeface="OPPOSans M" panose="00020600040101010101" charset="-122"/>
              <a:cs typeface="OPPOSans M" panose="00020600040101010101" charset="-122"/>
              <a:sym typeface="+mn-ea"/>
            </a:endParaRPr>
          </a:p>
          <a:p>
            <a:pPr algn="l">
              <a:buClrTx/>
              <a:buSzTx/>
              <a:buFontTx/>
              <a:buNone/>
            </a:pPr>
            <a:r>
              <a:rPr lang="en-US" altLang="zh-CN" sz="2000" b="1">
                <a:solidFill>
                  <a:srgbClr val="FF8006"/>
                </a:solidFill>
                <a:latin typeface="OPPOSans M" panose="00020600040101010101" charset="-122"/>
                <a:ea typeface="OPPOSans M" panose="00020600040101010101" charset="-122"/>
                <a:cs typeface="OPPOSans M" panose="00020600040101010101" charset="-122"/>
                <a:sym typeface="+mn-ea"/>
              </a:rPr>
              <a:t>04 自贸协定红利</a:t>
            </a:r>
            <a:endParaRPr lang="en-US" altLang="zh-CN" sz="2000" b="1">
              <a:solidFill>
                <a:srgbClr val="FF8006"/>
              </a:solidFill>
              <a:latin typeface="OPPOSans M" panose="00020600040101010101" charset="-122"/>
              <a:ea typeface="OPPOSans M" panose="00020600040101010101" charset="-122"/>
              <a:cs typeface="OPPOSans M" panose="00020600040101010101" charset="-122"/>
              <a:sym typeface="+mn-ea"/>
            </a:endParaRPr>
          </a:p>
          <a:p>
            <a:pPr algn="l">
              <a:buClrTx/>
              <a:buSzTx/>
              <a:buNone/>
            </a:pPr>
            <a:r>
              <a:rPr lang="en-US" altLang="zh-CN" sz="1600">
                <a:latin typeface="OPPOSans M" panose="00020600040101010101" charset="-122"/>
                <a:ea typeface="OPPOSans M" panose="00020600040101010101" charset="-122"/>
                <a:cs typeface="OPPOSans M" panose="00020600040101010101" charset="-122"/>
                <a:sym typeface="+mn-ea"/>
              </a:rPr>
              <a:t>为确保可持续发展，越南工业部有效落实越南已签署的各项自贸协定的国际承诺，重点落实《全面与进步跨太平洋伙伴关系协定》(CPTPP)、《越南与欧盟自由贸易协定》(EVFTA)、《越南与英国自由贸易协定》(UKFTA)等新一代自贸协定的实施行动计划。这些自贸协定红利，也为中企提供了通过越南，开拓欧美市场的贸易桥梁！</a:t>
            </a:r>
            <a:endParaRPr lang="en-US" altLang="zh-CN" sz="1600" b="1" i="1">
              <a:solidFill>
                <a:srgbClr val="FF8006"/>
              </a:solidFill>
              <a:latin typeface="OPPOSans M" panose="00020600040101010101" charset="-122"/>
              <a:ea typeface="OPPOSans M" panose="00020600040101010101" charset="-122"/>
              <a:cs typeface="OPPOSans M" panose="00020600040101010101"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nvSpPr>
        <p:spPr>
          <a:xfrm>
            <a:off x="687070" y="3642995"/>
            <a:ext cx="1341755" cy="610235"/>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p:cNvPicPr>
            <a:picLocks noChangeAspect="1"/>
          </p:cNvPicPr>
          <p:nvPr>
            <p:custDataLst>
              <p:tags r:id="rId1"/>
            </p:custDataLst>
          </p:nvPr>
        </p:nvPicPr>
        <p:blipFill>
          <a:blip r:embed="rId2"/>
          <a:stretch>
            <a:fillRect/>
          </a:stretch>
        </p:blipFill>
        <p:spPr>
          <a:xfrm>
            <a:off x="9770775" y="245553"/>
            <a:ext cx="2084018" cy="415914"/>
          </a:xfrm>
          <a:prstGeom prst="rect">
            <a:avLst/>
          </a:prstGeom>
        </p:spPr>
      </p:pic>
      <p:sp>
        <p:nvSpPr>
          <p:cNvPr id="8" name="文本框 7"/>
          <p:cNvSpPr txBox="1"/>
          <p:nvPr/>
        </p:nvSpPr>
        <p:spPr>
          <a:xfrm>
            <a:off x="602615" y="499745"/>
            <a:ext cx="5688965" cy="583565"/>
          </a:xfrm>
          <a:prstGeom prst="rect">
            <a:avLst/>
          </a:prstGeom>
        </p:spPr>
        <p:txBody>
          <a:bodyPr wrap="square">
            <a:spAutoFit/>
            <a:extLst>
              <a:ext uri="{4A0BC546-FE56-4ADE-93B0-CB8AF2F6F144}">
                <wpsdc:textFrameExt xmlns:wpsdc="http://www.wps.cn/officeDocument/2022/drawingmlCustomData" type="text"/>
              </a:ext>
            </a:extLst>
          </a:bodyPr>
          <a:p>
            <a:pPr>
              <a:buClrTx/>
              <a:buSzTx/>
              <a:buFontTx/>
            </a:pPr>
            <a:r>
              <a:rPr kumimoji="1" lang="zh-CN" sz="3200" b="1" dirty="0">
                <a:solidFill>
                  <a:srgbClr val="FF8006"/>
                </a:solidFill>
                <a:latin typeface="OPPOSans B" panose="00020600040101010101" charset="-122"/>
                <a:ea typeface="OPPOSans B" panose="00020600040101010101" charset="-122"/>
              </a:rPr>
              <a:t>越南市场展望·细分市场分析</a:t>
            </a:r>
            <a:endParaRPr kumimoji="1" lang="zh-CN" sz="3200" b="1" dirty="0">
              <a:solidFill>
                <a:srgbClr val="FF8006"/>
              </a:solidFill>
              <a:latin typeface="OPPOSans B" panose="00020600040101010101" charset="-122"/>
              <a:ea typeface="OPPOSans B" panose="00020600040101010101" charset="-122"/>
            </a:endParaRPr>
          </a:p>
        </p:txBody>
      </p:sp>
      <p:grpSp>
        <p:nvGrpSpPr>
          <p:cNvPr id="11" name="组合 10"/>
          <p:cNvGrpSpPr/>
          <p:nvPr/>
        </p:nvGrpSpPr>
        <p:grpSpPr>
          <a:xfrm>
            <a:off x="669290" y="1438275"/>
            <a:ext cx="1341755" cy="610235"/>
            <a:chOff x="1054" y="1706"/>
            <a:chExt cx="6923" cy="1294"/>
          </a:xfrm>
        </p:grpSpPr>
        <p:sp>
          <p:nvSpPr>
            <p:cNvPr id="6" name="矩形 5"/>
            <p:cNvSpPr/>
            <p:nvPr/>
          </p:nvSpPr>
          <p:spPr>
            <a:xfrm>
              <a:off x="1054" y="1706"/>
              <a:ext cx="6923" cy="1294"/>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1441" y="1966"/>
              <a:ext cx="6484" cy="715"/>
            </a:xfrm>
            <a:prstGeom prst="rect">
              <a:avLst/>
            </a:prstGeom>
          </p:spPr>
          <p:txBody>
            <a:bodyPr wrap="square">
              <a:spAutoFit/>
              <a:extLst>
                <a:ext uri="{4A0BC546-FE56-4ADE-93B0-CB8AF2F6F144}">
                  <wpsdc:textFrameExt xmlns:wpsdc="http://www.wps.cn/officeDocument/2022/drawingmlCustomData" type="text"/>
                </a:ext>
              </a:extLst>
            </a:bodyPr>
            <a:p>
              <a:pPr algn="l"/>
              <a:r>
                <a:rPr lang="zh-CN" sz="1600" b="1">
                  <a:solidFill>
                    <a:schemeClr val="bg1"/>
                  </a:solidFill>
                  <a:latin typeface="Arial" panose="020B0604020202020204" pitchFamily="34" charset="0"/>
                  <a:ea typeface="微软雅黑" panose="020B0503020204020204" charset="-122"/>
                </a:rPr>
                <a:t>家居日用品</a:t>
              </a:r>
              <a:endParaRPr lang="zh-CN" sz="1600" b="1">
                <a:solidFill>
                  <a:schemeClr val="bg1"/>
                </a:solidFill>
                <a:latin typeface="Arial" panose="020B0604020202020204" pitchFamily="34" charset="0"/>
                <a:ea typeface="微软雅黑" panose="020B0503020204020204" charset="-122"/>
              </a:endParaRPr>
            </a:p>
          </p:txBody>
        </p:sp>
      </p:grpSp>
      <p:sp>
        <p:nvSpPr>
          <p:cNvPr id="12" name="圆角矩形 11"/>
          <p:cNvSpPr/>
          <p:nvPr/>
        </p:nvSpPr>
        <p:spPr>
          <a:xfrm>
            <a:off x="2179955" y="1226185"/>
            <a:ext cx="9215755" cy="1034415"/>
          </a:xfrm>
          <a:prstGeom prst="roundRect">
            <a:avLst/>
          </a:prstGeom>
          <a:solidFill>
            <a:schemeClr val="bg1"/>
          </a:solidFill>
          <a:ln w="38100" cmpd="sng">
            <a:solidFill>
              <a:srgbClr val="FF830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1400">
                <a:solidFill>
                  <a:schemeClr val="tx1"/>
                </a:solidFill>
                <a:latin typeface="OPPOSans M" panose="00020600040101010101" charset="-122"/>
                <a:ea typeface="OPPOSans M" panose="00020600040101010101" charset="-122"/>
                <a:cs typeface="OPPOSans M" panose="00020600040101010101" charset="-122"/>
                <a:sym typeface="+mn-ea"/>
              </a:rPr>
              <a:t>越南的家居日用品市场发展势头强劲，相关数据显示，目前越南家居市场正以每年17%-25%的速度高速增长。越南年轻人口、年轻家庭数量大。越南政府制定了数百亿美元的基础设施建设计划，住房需求年投资约320亿美金，未来5-10年内计划投资1400亿美金用于基础设施建设，家居日用品需求兴旺。</a:t>
            </a:r>
            <a:endParaRPr lang="en-US" altLang="zh-CN" sz="1400">
              <a:solidFill>
                <a:schemeClr val="tx1"/>
              </a:solidFill>
              <a:latin typeface="OPPOSans M" panose="00020600040101010101" charset="-122"/>
              <a:ea typeface="OPPOSans M" panose="00020600040101010101" charset="-122"/>
              <a:cs typeface="OPPOSans M" panose="00020600040101010101" charset="-122"/>
              <a:sym typeface="+mn-ea"/>
            </a:endParaRPr>
          </a:p>
        </p:txBody>
      </p:sp>
      <p:grpSp>
        <p:nvGrpSpPr>
          <p:cNvPr id="23" name="组合 22"/>
          <p:cNvGrpSpPr/>
          <p:nvPr/>
        </p:nvGrpSpPr>
        <p:grpSpPr>
          <a:xfrm>
            <a:off x="669290" y="2464435"/>
            <a:ext cx="10730230" cy="1646555"/>
            <a:chOff x="1054" y="4169"/>
            <a:chExt cx="16898" cy="2593"/>
          </a:xfrm>
        </p:grpSpPr>
        <p:sp>
          <p:nvSpPr>
            <p:cNvPr id="7" name="圆角矩形 6"/>
            <p:cNvSpPr/>
            <p:nvPr/>
          </p:nvSpPr>
          <p:spPr>
            <a:xfrm>
              <a:off x="1054" y="4169"/>
              <a:ext cx="14513" cy="1407"/>
            </a:xfrm>
            <a:prstGeom prst="roundRect">
              <a:avLst/>
            </a:prstGeom>
            <a:solidFill>
              <a:schemeClr val="bg1"/>
            </a:solidFill>
            <a:ln w="38100" cmpd="sng">
              <a:solidFill>
                <a:srgbClr val="FF830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en-US" altLang="zh-CN" sz="1400">
                  <a:solidFill>
                    <a:schemeClr val="tx1"/>
                  </a:solidFill>
                  <a:latin typeface="OPPOSans M" panose="00020600040101010101" charset="-122"/>
                  <a:ea typeface="OPPOSans M" panose="00020600040101010101" charset="-122"/>
                  <a:cs typeface="OPPOSans M" panose="00020600040101010101" charset="-122"/>
                  <a:sym typeface="+mn-ea"/>
                </a:rPr>
                <a:t>越南餐厨用品市场预计年复合增长率为3.70%，越南的餐厨用品市场正迎来显著增长，得益于其年轻的人口结构和经济的快速发展。随着家庭规模的缩小和城市化进程的加快，对小型和高效餐厨用品的需求不断上升。此外，越南餐饮服务业的蓬勃发展以及电子商务渠道的普及也为餐厨用品的销售提供了新的增长点。</a:t>
              </a:r>
              <a:endParaRPr lang="en-US" altLang="zh-CN" sz="1400">
                <a:solidFill>
                  <a:schemeClr val="tx1"/>
                </a:solidFill>
                <a:latin typeface="OPPOSans M" panose="00020600040101010101" charset="-122"/>
                <a:ea typeface="OPPOSans M" panose="00020600040101010101" charset="-122"/>
                <a:cs typeface="OPPOSans M" panose="00020600040101010101" charset="-122"/>
                <a:sym typeface="+mn-ea"/>
              </a:endParaRPr>
            </a:p>
          </p:txBody>
        </p:sp>
        <p:grpSp>
          <p:nvGrpSpPr>
            <p:cNvPr id="18" name="组合 17"/>
            <p:cNvGrpSpPr/>
            <p:nvPr/>
          </p:nvGrpSpPr>
          <p:grpSpPr>
            <a:xfrm>
              <a:off x="1082" y="4392"/>
              <a:ext cx="16870" cy="2370"/>
              <a:chOff x="30" y="7033"/>
              <a:chExt cx="16870" cy="2370"/>
            </a:xfrm>
          </p:grpSpPr>
          <p:sp>
            <p:nvSpPr>
              <p:cNvPr id="16" name="矩形 15"/>
              <p:cNvSpPr/>
              <p:nvPr/>
            </p:nvSpPr>
            <p:spPr>
              <a:xfrm>
                <a:off x="14787" y="7033"/>
                <a:ext cx="2113" cy="961"/>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b="1">
                    <a:solidFill>
                      <a:schemeClr val="bg1"/>
                    </a:solidFill>
                    <a:latin typeface="Arial" panose="020B0604020202020204" pitchFamily="34" charset="0"/>
                    <a:ea typeface="微软雅黑" panose="020B0503020204020204" charset="-122"/>
                    <a:sym typeface="+mn-ea"/>
                  </a:rPr>
                  <a:t>餐厨用品</a:t>
                </a:r>
                <a:endParaRPr lang="zh-CN" altLang="en-US"/>
              </a:p>
            </p:txBody>
          </p:sp>
          <p:sp>
            <p:nvSpPr>
              <p:cNvPr id="17" name="文本框 16"/>
              <p:cNvSpPr txBox="1"/>
              <p:nvPr/>
            </p:nvSpPr>
            <p:spPr>
              <a:xfrm>
                <a:off x="30" y="8872"/>
                <a:ext cx="2379" cy="531"/>
              </a:xfrm>
              <a:prstGeom prst="rect">
                <a:avLst/>
              </a:prstGeom>
            </p:spPr>
            <p:txBody>
              <a:bodyPr wrap="square">
                <a:spAutoFit/>
                <a:extLst>
                  <a:ext uri="{4A0BC546-FE56-4ADE-93B0-CB8AF2F6F144}">
                    <wpsdc:textFrameExt xmlns:wpsdc="http://www.wps.cn/officeDocument/2022/drawingmlCustomData" type="text"/>
                  </a:ext>
                </a:extLst>
              </a:bodyPr>
              <a:p>
                <a:pPr algn="l"/>
                <a:r>
                  <a:rPr lang="zh-CN" sz="1600" b="1">
                    <a:solidFill>
                      <a:schemeClr val="bg1"/>
                    </a:solidFill>
                    <a:latin typeface="Arial" panose="020B0604020202020204" pitchFamily="34" charset="0"/>
                    <a:ea typeface="微软雅黑" panose="020B0503020204020204" charset="-122"/>
                  </a:rPr>
                  <a:t>美容个护用品</a:t>
                </a:r>
                <a:endParaRPr lang="zh-CN" sz="1600" b="1">
                  <a:solidFill>
                    <a:schemeClr val="bg1"/>
                  </a:solidFill>
                  <a:latin typeface="Arial" panose="020B0604020202020204" pitchFamily="34" charset="0"/>
                  <a:ea typeface="微软雅黑" panose="020B0503020204020204" charset="-122"/>
                </a:endParaRPr>
              </a:p>
            </p:txBody>
          </p:sp>
        </p:grpSp>
      </p:grpSp>
      <p:sp>
        <p:nvSpPr>
          <p:cNvPr id="24" name="圆角矩形 23"/>
          <p:cNvSpPr/>
          <p:nvPr/>
        </p:nvSpPr>
        <p:spPr>
          <a:xfrm>
            <a:off x="2306955" y="3541395"/>
            <a:ext cx="9215755" cy="870585"/>
          </a:xfrm>
          <a:prstGeom prst="roundRect">
            <a:avLst/>
          </a:prstGeom>
          <a:solidFill>
            <a:schemeClr val="bg1"/>
          </a:solidFill>
          <a:ln w="38100" cmpd="sng">
            <a:solidFill>
              <a:srgbClr val="FF830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buClrTx/>
              <a:buSzTx/>
              <a:buFontTx/>
            </a:pPr>
            <a:r>
              <a:rPr lang="en-US" altLang="zh-CN" sz="1400">
                <a:solidFill>
                  <a:schemeClr val="tx1"/>
                </a:solidFill>
                <a:latin typeface="OPPOSans M" panose="00020600040101010101" charset="-122"/>
                <a:ea typeface="OPPOSans M" panose="00020600040101010101" charset="-122"/>
                <a:cs typeface="OPPOSans M" panose="00020600040101010101" charset="-122"/>
                <a:sym typeface="+mn-ea"/>
              </a:rPr>
              <a:t>越南美容个护市场表现出了显著的增长态势。已突破20亿美元大关，预计未来几年内将保持稳定增长，年复合增长率约为6.2%。市场实体店数量激增，增速高达40%。使其成为亚洲第二大美容及个人护理品消费市场，且越南90%的化妆品企业都是外国品牌的分销代理。</a:t>
            </a:r>
            <a:endParaRPr lang="en-US" altLang="zh-CN" sz="1400">
              <a:solidFill>
                <a:schemeClr val="tx1"/>
              </a:solidFill>
              <a:latin typeface="OPPOSans M" panose="00020600040101010101" charset="-122"/>
              <a:ea typeface="OPPOSans M" panose="00020600040101010101" charset="-122"/>
              <a:cs typeface="OPPOSans M" panose="00020600040101010101" charset="-122"/>
              <a:sym typeface="+mn-ea"/>
            </a:endParaRPr>
          </a:p>
        </p:txBody>
      </p:sp>
      <p:sp>
        <p:nvSpPr>
          <p:cNvPr id="25" name="圆角矩形 24"/>
          <p:cNvSpPr/>
          <p:nvPr/>
        </p:nvSpPr>
        <p:spPr>
          <a:xfrm>
            <a:off x="687070" y="4598035"/>
            <a:ext cx="9215755" cy="824865"/>
          </a:xfrm>
          <a:prstGeom prst="roundRect">
            <a:avLst/>
          </a:prstGeom>
          <a:solidFill>
            <a:schemeClr val="bg1"/>
          </a:solidFill>
          <a:ln w="38100" cmpd="sng">
            <a:solidFill>
              <a:srgbClr val="FF830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1400">
                <a:solidFill>
                  <a:schemeClr val="tx1"/>
                </a:solidFill>
                <a:latin typeface="OPPOSans M" panose="00020600040101010101" charset="-122"/>
                <a:ea typeface="OPPOSans M" panose="00020600040101010101" charset="-122"/>
                <a:cs typeface="OPPOSans M" panose="00020600040101010101" charset="-122"/>
                <a:sym typeface="+mn-ea"/>
              </a:rPr>
              <a:t>越南近1亿人口年龄35岁以下的占比高达70%，全国共有2.58万所三级普通学校，179所高等院校。目前进入的运动品牌较少，市场处于我国2000年左右的阶段。有很高的开拓和发展潜力。越南政府对旅游业和体育产业的支持也间接带动了户外休闲市场的成长，通过举办各类户外运动赛事、建设基础设施以及推出优惠政策鼓励国内外投资。</a:t>
            </a:r>
            <a:endParaRPr sz="1400" b="1" dirty="0">
              <a:solidFill>
                <a:schemeClr val="tx1"/>
              </a:solidFill>
              <a:latin typeface="OPPOSans M" panose="00020600040101010101" charset="-122"/>
              <a:ea typeface="OPPOSans M" panose="00020600040101010101" charset="-122"/>
              <a:cs typeface="OPPOSans M" panose="00020600040101010101" charset="-122"/>
              <a:sym typeface="+mn-ea"/>
            </a:endParaRPr>
          </a:p>
        </p:txBody>
      </p:sp>
      <p:sp>
        <p:nvSpPr>
          <p:cNvPr id="27" name="矩形 26"/>
          <p:cNvSpPr/>
          <p:nvPr/>
        </p:nvSpPr>
        <p:spPr>
          <a:xfrm>
            <a:off x="10096500" y="4737100"/>
            <a:ext cx="1341755" cy="610235"/>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34" name="组合 33"/>
          <p:cNvGrpSpPr/>
          <p:nvPr/>
        </p:nvGrpSpPr>
        <p:grpSpPr>
          <a:xfrm>
            <a:off x="602615" y="5629275"/>
            <a:ext cx="10965180" cy="957580"/>
            <a:chOff x="949" y="8737"/>
            <a:chExt cx="17268" cy="1508"/>
          </a:xfrm>
        </p:grpSpPr>
        <p:grpSp>
          <p:nvGrpSpPr>
            <p:cNvPr id="29" name="组合 28"/>
            <p:cNvGrpSpPr/>
            <p:nvPr/>
          </p:nvGrpSpPr>
          <p:grpSpPr>
            <a:xfrm>
              <a:off x="949" y="8897"/>
              <a:ext cx="2379" cy="1349"/>
              <a:chOff x="3704" y="7033"/>
              <a:chExt cx="2379" cy="1349"/>
            </a:xfrm>
          </p:grpSpPr>
          <p:sp>
            <p:nvSpPr>
              <p:cNvPr id="30" name="矩形 29"/>
              <p:cNvSpPr/>
              <p:nvPr/>
            </p:nvSpPr>
            <p:spPr>
              <a:xfrm>
                <a:off x="3837" y="7033"/>
                <a:ext cx="2113" cy="961"/>
              </a:xfrm>
              <a:prstGeom prst="rect">
                <a:avLst/>
              </a:prstGeom>
              <a:solidFill>
                <a:srgbClr val="FF830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nvSpPr>
            <p:spPr>
              <a:xfrm>
                <a:off x="3704" y="7075"/>
                <a:ext cx="2379" cy="1307"/>
              </a:xfrm>
              <a:prstGeom prst="rect">
                <a:avLst/>
              </a:prstGeom>
            </p:spPr>
            <p:txBody>
              <a:bodyPr wrap="square">
                <a:spAutoFit/>
                <a:extLst>
                  <a:ext uri="{4A0BC546-FE56-4ADE-93B0-CB8AF2F6F144}">
                    <wpsdc:textFrameExt xmlns:wpsdc="http://www.wps.cn/officeDocument/2022/drawingmlCustomData" type="text"/>
                  </a:ext>
                </a:extLst>
              </a:bodyPr>
              <a:p>
                <a:pPr algn="ctr"/>
                <a:r>
                  <a:rPr lang="zh-CN" sz="1600" b="1">
                    <a:solidFill>
                      <a:schemeClr val="bg1"/>
                    </a:solidFill>
                    <a:latin typeface="Arial" panose="020B0604020202020204" pitchFamily="34" charset="0"/>
                    <a:ea typeface="微软雅黑" panose="020B0503020204020204" charset="-122"/>
                    <a:sym typeface="+mn-ea"/>
                  </a:rPr>
                  <a:t>礼品及</a:t>
                </a:r>
                <a:endParaRPr lang="zh-CN" sz="1600" b="1">
                  <a:solidFill>
                    <a:schemeClr val="bg1"/>
                  </a:solidFill>
                  <a:latin typeface="Arial" panose="020B0604020202020204" pitchFamily="34" charset="0"/>
                  <a:ea typeface="微软雅黑" panose="020B0503020204020204" charset="-122"/>
                </a:endParaRPr>
              </a:p>
              <a:p>
                <a:pPr algn="ctr"/>
                <a:r>
                  <a:rPr lang="zh-CN" sz="1600" b="1">
                    <a:solidFill>
                      <a:schemeClr val="bg1"/>
                    </a:solidFill>
                    <a:latin typeface="Arial" panose="020B0604020202020204" pitchFamily="34" charset="0"/>
                    <a:ea typeface="微软雅黑" panose="020B0503020204020204" charset="-122"/>
                    <a:sym typeface="+mn-ea"/>
                  </a:rPr>
                  <a:t>办公用品</a:t>
                </a:r>
                <a:endParaRPr lang="zh-CN" sz="1600" b="1">
                  <a:solidFill>
                    <a:schemeClr val="bg1"/>
                  </a:solidFill>
                  <a:latin typeface="Arial" panose="020B0604020202020204" pitchFamily="34" charset="0"/>
                  <a:ea typeface="微软雅黑" panose="020B0503020204020204" charset="-122"/>
                </a:endParaRPr>
              </a:p>
              <a:p>
                <a:pPr algn="ctr"/>
                <a:endParaRPr lang="zh-CN" sz="1600" b="1">
                  <a:solidFill>
                    <a:schemeClr val="bg1"/>
                  </a:solidFill>
                  <a:latin typeface="Arial" panose="020B0604020202020204" pitchFamily="34" charset="0"/>
                  <a:ea typeface="微软雅黑" panose="020B0503020204020204" charset="-122"/>
                </a:endParaRPr>
              </a:p>
            </p:txBody>
          </p:sp>
        </p:grpSp>
        <p:sp>
          <p:nvSpPr>
            <p:cNvPr id="32" name="圆角矩形 31"/>
            <p:cNvSpPr/>
            <p:nvPr/>
          </p:nvSpPr>
          <p:spPr>
            <a:xfrm>
              <a:off x="3705" y="8737"/>
              <a:ext cx="14513" cy="1121"/>
            </a:xfrm>
            <a:prstGeom prst="roundRect">
              <a:avLst/>
            </a:prstGeom>
            <a:solidFill>
              <a:schemeClr val="bg1"/>
            </a:solidFill>
            <a:ln w="38100" cmpd="sng">
              <a:solidFill>
                <a:srgbClr val="FF8309"/>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just"/>
              <a:r>
                <a:rPr lang="en-US" altLang="zh-CN" sz="1400">
                  <a:solidFill>
                    <a:schemeClr val="tx1"/>
                  </a:solidFill>
                  <a:latin typeface="OPPOSans M" panose="00020600040101010101" charset="-122"/>
                  <a:ea typeface="OPPOSans M" panose="00020600040101010101" charset="-122"/>
                  <a:cs typeface="OPPOSans M" panose="00020600040101010101" charset="-122"/>
                  <a:sym typeface="+mn-ea"/>
                </a:rPr>
                <a:t>越南的礼品及办公用品市场正在经历一个积极的增长期，受益于国家经济增长、企业数量增加以及国际投资的涌入。这些因素共同推动了对礼品及办公用品的需求增长，预计未来几年该市场将继续保持增长势头。</a:t>
              </a:r>
              <a:endParaRPr sz="1400" b="1" dirty="0">
                <a:solidFill>
                  <a:schemeClr val="tx1"/>
                </a:solidFill>
                <a:latin typeface="OPPOSans M" panose="00020600040101010101" charset="-122"/>
                <a:ea typeface="OPPOSans M" panose="00020600040101010101" charset="-122"/>
                <a:cs typeface="OPPOSans M" panose="00020600040101010101" charset="-122"/>
                <a:sym typeface="+mn-ea"/>
              </a:endParaRPr>
            </a:p>
          </p:txBody>
        </p:sp>
      </p:grpSp>
      <p:sp>
        <p:nvSpPr>
          <p:cNvPr id="33" name="文本框 32"/>
          <p:cNvSpPr txBox="1"/>
          <p:nvPr/>
        </p:nvSpPr>
        <p:spPr>
          <a:xfrm>
            <a:off x="10012126" y="4737100"/>
            <a:ext cx="1510665" cy="583565"/>
          </a:xfrm>
          <a:prstGeom prst="rect">
            <a:avLst/>
          </a:prstGeom>
        </p:spPr>
        <p:txBody>
          <a:bodyPr wrap="square">
            <a:spAutoFit/>
            <a:extLst>
              <a:ext uri="{4A0BC546-FE56-4ADE-93B0-CB8AF2F6F144}">
                <wpsdc:textFrameExt xmlns:wpsdc="http://www.wps.cn/officeDocument/2022/drawingmlCustomData" type="text"/>
              </a:ext>
            </a:extLst>
          </a:bodyPr>
          <a:p>
            <a:pPr algn="ctr"/>
            <a:r>
              <a:rPr lang="zh-CN" sz="1600" b="1">
                <a:solidFill>
                  <a:schemeClr val="bg1"/>
                </a:solidFill>
                <a:latin typeface="Arial" panose="020B0604020202020204" pitchFamily="34" charset="0"/>
                <a:ea typeface="微软雅黑" panose="020B0503020204020204" charset="-122"/>
              </a:rPr>
              <a:t>户外休闲</a:t>
            </a:r>
            <a:endParaRPr lang="zh-CN" sz="1600" b="1">
              <a:solidFill>
                <a:schemeClr val="bg1"/>
              </a:solidFill>
              <a:latin typeface="Arial" panose="020B0604020202020204" pitchFamily="34" charset="0"/>
              <a:ea typeface="微软雅黑" panose="020B0503020204020204" charset="-122"/>
            </a:endParaRPr>
          </a:p>
          <a:p>
            <a:pPr algn="ctr"/>
            <a:r>
              <a:rPr lang="zh-CN" sz="1600" b="1">
                <a:solidFill>
                  <a:schemeClr val="bg1"/>
                </a:solidFill>
                <a:latin typeface="Arial" panose="020B0604020202020204" pitchFamily="34" charset="0"/>
                <a:ea typeface="微软雅黑" panose="020B0503020204020204" charset="-122"/>
              </a:rPr>
              <a:t>及运动用品</a:t>
            </a:r>
            <a:endParaRPr lang="zh-CN" sz="1600" b="1">
              <a:solidFill>
                <a:schemeClr val="bg1"/>
              </a:solidFill>
              <a:latin typeface="Arial" panose="020B0604020202020204" pitchFamily="34" charset="0"/>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12191365" cy="6858635"/>
          </a:xfrm>
          <a:prstGeom prst="rect">
            <a:avLst/>
          </a:prstGeom>
        </p:spPr>
      </p:pic>
      <p:pic>
        <p:nvPicPr>
          <p:cNvPr id="3" name="图片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Effect>
                      <a14:sharpenSoften amount="50000"/>
                    </a14:imgEffect>
                  </a14:imgLayer>
                </a14:imgProps>
              </a:ext>
            </a:extLst>
          </a:blip>
          <a:srcRect l="63133"/>
          <a:stretch>
            <a:fillRect/>
          </a:stretch>
        </p:blipFill>
        <p:spPr>
          <a:xfrm>
            <a:off x="-1" y="554798"/>
            <a:ext cx="4388371" cy="6020199"/>
          </a:xfrm>
          <a:prstGeom prst="rect">
            <a:avLst/>
          </a:prstGeom>
        </p:spPr>
      </p:pic>
      <p:sp>
        <p:nvSpPr>
          <p:cNvPr id="7" name="文本框 6"/>
          <p:cNvSpPr txBox="1"/>
          <p:nvPr/>
        </p:nvSpPr>
        <p:spPr>
          <a:xfrm>
            <a:off x="1230630" y="1884045"/>
            <a:ext cx="3730625" cy="3169285"/>
          </a:xfrm>
          <a:prstGeom prst="rect">
            <a:avLst/>
          </a:prstGeom>
          <a:noFill/>
        </p:spPr>
        <p:txBody>
          <a:bodyPr wrap="square">
            <a:spAutoFit/>
          </a:bodyPr>
          <a:lstStyle/>
          <a:p>
            <a:r>
              <a:rPr kumimoji="1" lang="en-US" altLang="zh-CN" sz="20000" b="1" i="1" dirty="0">
                <a:solidFill>
                  <a:schemeClr val="bg1"/>
                </a:solidFill>
                <a:latin typeface="等线" panose="02010600030101010101" charset="-122"/>
                <a:ea typeface="等线" panose="02010600030101010101" charset="-122"/>
              </a:rPr>
              <a:t>02</a:t>
            </a:r>
            <a:endParaRPr kumimoji="1" lang="en-US" altLang="zh-CN" sz="20000" b="1" i="1" dirty="0">
              <a:solidFill>
                <a:schemeClr val="bg1"/>
              </a:solidFill>
              <a:latin typeface="等线" panose="02010600030101010101" charset="-122"/>
              <a:ea typeface="等线" panose="02010600030101010101" charset="-122"/>
            </a:endParaRPr>
          </a:p>
        </p:txBody>
      </p:sp>
      <p:sp>
        <p:nvSpPr>
          <p:cNvPr id="8" name="文本框 7"/>
          <p:cNvSpPr txBox="1"/>
          <p:nvPr/>
        </p:nvSpPr>
        <p:spPr>
          <a:xfrm>
            <a:off x="4877435" y="2418715"/>
            <a:ext cx="5117465" cy="1876425"/>
          </a:xfrm>
          <a:prstGeom prst="rect">
            <a:avLst/>
          </a:prstGeom>
          <a:noFill/>
        </p:spPr>
        <p:txBody>
          <a:bodyPr wrap="square" rtlCol="0">
            <a:spAutoFit/>
          </a:bodyPr>
          <a:lstStyle/>
          <a:p>
            <a:r>
              <a:rPr kumimoji="1" lang="zh-CN" altLang="en-US" sz="8000" b="1" dirty="0">
                <a:ln>
                  <a:noFill/>
                </a:ln>
                <a:solidFill>
                  <a:schemeClr val="bg1"/>
                </a:solidFill>
                <a:latin typeface="Microsoft YaHei UI" panose="020B0503020204020204" pitchFamily="34" charset="-122"/>
                <a:ea typeface="Microsoft YaHei UI" panose="020B0503020204020204" pitchFamily="34" charset="-122"/>
              </a:rPr>
              <a:t>展会回顾</a:t>
            </a:r>
            <a:endParaRPr kumimoji="1" lang="zh-CN" altLang="en-US" sz="8000" b="1" dirty="0">
              <a:ln>
                <a:noFill/>
              </a:ln>
              <a:solidFill>
                <a:schemeClr val="bg1"/>
              </a:solidFill>
              <a:latin typeface="Microsoft YaHei UI" panose="020B0503020204020204" pitchFamily="34" charset="-122"/>
              <a:ea typeface="Microsoft YaHei UI" panose="020B0503020204020204" pitchFamily="34" charset="-122"/>
            </a:endParaRPr>
          </a:p>
          <a:p>
            <a:r>
              <a:rPr kumimoji="1" lang="zh-CN" altLang="en-US" sz="3600" b="1" dirty="0">
                <a:ln>
                  <a:noFill/>
                </a:ln>
                <a:solidFill>
                  <a:schemeClr val="bg1"/>
                </a:solidFill>
                <a:latin typeface="Microsoft YaHei UI" panose="020B0503020204020204" pitchFamily="34" charset="-122"/>
                <a:ea typeface="Microsoft YaHei UI" panose="020B0503020204020204" pitchFamily="34" charset="-122"/>
              </a:rPr>
              <a:t>Exhibition Review</a:t>
            </a:r>
            <a:endParaRPr kumimoji="1" lang="zh-CN" altLang="en-US" sz="3600" b="1" dirty="0">
              <a:ln>
                <a:noFill/>
              </a:ln>
              <a:solidFill>
                <a:schemeClr val="bg1"/>
              </a:solidFill>
              <a:latin typeface="Microsoft YaHei UI" panose="020B0503020204020204" pitchFamily="34" charset="-122"/>
              <a:ea typeface="Microsoft YaHei UI" panose="020B0503020204020204" pitchFamily="34" charset="-122"/>
            </a:endParaRPr>
          </a:p>
        </p:txBody>
      </p:sp>
      <p:sp>
        <p:nvSpPr>
          <p:cNvPr id="12" name="文本框 11"/>
          <p:cNvSpPr txBox="1"/>
          <p:nvPr/>
        </p:nvSpPr>
        <p:spPr>
          <a:xfrm>
            <a:off x="-635" y="6111240"/>
            <a:ext cx="12192000" cy="368300"/>
          </a:xfrm>
          <a:prstGeom prst="rect">
            <a:avLst/>
          </a:prstGeom>
          <a:noFill/>
        </p:spPr>
        <p:txBody>
          <a:bodyPr wrap="square">
            <a:spAutoFit/>
          </a:bodyPr>
          <a:lstStyle/>
          <a:p>
            <a:pPr algn="ctr"/>
            <a:r>
              <a:rPr kumimoji="1" dirty="0">
                <a:solidFill>
                  <a:schemeClr val="bg1"/>
                </a:solidFill>
                <a:latin typeface="Microsoft YaHei UI" panose="020B0503020204020204" pitchFamily="34" charset="-122"/>
                <a:ea typeface="Microsoft YaHei UI" panose="020B0503020204020204" pitchFamily="34" charset="-122"/>
              </a:rPr>
              <a:t>www.homelifexpo.com</a:t>
            </a:r>
            <a:endParaRPr kumimoji="1" dirty="0">
              <a:solidFill>
                <a:schemeClr val="bg1"/>
              </a:solidFill>
              <a:latin typeface="Microsoft YaHei UI" panose="020B0503020204020204" pitchFamily="34" charset="-122"/>
              <a:ea typeface="Microsoft YaHei UI" panose="020B0503020204020204" pitchFamily="34" charset="-122"/>
            </a:endParaRPr>
          </a:p>
        </p:txBody>
      </p:sp>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pic>
        <p:nvPicPr>
          <p:cNvPr id="10" name="图片 9" descr="HOMELIFE (4)"/>
          <p:cNvPicPr>
            <a:picLocks noChangeAspect="1"/>
          </p:cNvPicPr>
          <p:nvPr/>
        </p:nvPicPr>
        <p:blipFill>
          <a:blip r:embed="rId4"/>
          <a:stretch>
            <a:fillRect/>
          </a:stretch>
        </p:blipFill>
        <p:spPr>
          <a:xfrm>
            <a:off x="341630" y="409575"/>
            <a:ext cx="2246630" cy="449580"/>
          </a:xfrm>
          <a:prstGeom prst="rect">
            <a:avLst/>
          </a:prstGeom>
        </p:spPr>
      </p:pic>
      <p:pic>
        <p:nvPicPr>
          <p:cNvPr id="2" name="图片 1" descr="qrcode_for_gh_d91195f3dbb7_258"/>
          <p:cNvPicPr>
            <a:picLocks noChangeAspect="1"/>
          </p:cNvPicPr>
          <p:nvPr/>
        </p:nvPicPr>
        <p:blipFill>
          <a:blip r:embed="rId5"/>
          <a:stretch>
            <a:fillRect/>
          </a:stretch>
        </p:blipFill>
        <p:spPr>
          <a:xfrm>
            <a:off x="10846435" y="295910"/>
            <a:ext cx="1056005" cy="10560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p:nvPr/>
        </p:nvPicPr>
        <p:blipFill>
          <a:blip r:embed="rId1"/>
          <a:stretch>
            <a:fillRect/>
          </a:stretch>
        </p:blipFill>
        <p:spPr>
          <a:xfrm>
            <a:off x="458470" y="3992880"/>
            <a:ext cx="2884805" cy="2131695"/>
          </a:xfrm>
          <a:prstGeom prst="rect">
            <a:avLst/>
          </a:prstGeom>
          <a:noFill/>
          <a:ln w="9525">
            <a:noFill/>
          </a:ln>
        </p:spPr>
      </p:pic>
      <p:pic>
        <p:nvPicPr>
          <p:cNvPr id="108" name="图片 107"/>
          <p:cNvPicPr/>
          <p:nvPr/>
        </p:nvPicPr>
        <p:blipFill>
          <a:blip r:embed="rId2"/>
          <a:stretch>
            <a:fillRect/>
          </a:stretch>
        </p:blipFill>
        <p:spPr>
          <a:xfrm>
            <a:off x="6974840" y="3987165"/>
            <a:ext cx="3165475" cy="2137410"/>
          </a:xfrm>
          <a:prstGeom prst="rect">
            <a:avLst/>
          </a:prstGeom>
          <a:noFill/>
          <a:ln w="9525">
            <a:noFill/>
          </a:ln>
        </p:spPr>
      </p:pic>
      <p:pic>
        <p:nvPicPr>
          <p:cNvPr id="107" name="图片 106"/>
          <p:cNvPicPr/>
          <p:nvPr/>
        </p:nvPicPr>
        <p:blipFill>
          <a:blip r:embed="rId3"/>
          <a:stretch>
            <a:fillRect/>
          </a:stretch>
        </p:blipFill>
        <p:spPr>
          <a:xfrm>
            <a:off x="3566160" y="3992880"/>
            <a:ext cx="3185795" cy="2136775"/>
          </a:xfrm>
          <a:prstGeom prst="rect">
            <a:avLst/>
          </a:prstGeom>
          <a:noFill/>
          <a:ln w="9525">
            <a:noFill/>
          </a:ln>
        </p:spPr>
      </p:pic>
      <p:pic>
        <p:nvPicPr>
          <p:cNvPr id="106" name="图片 105"/>
          <p:cNvPicPr/>
          <p:nvPr/>
        </p:nvPicPr>
        <p:blipFill>
          <a:blip r:embed="rId4"/>
          <a:stretch>
            <a:fillRect/>
          </a:stretch>
        </p:blipFill>
        <p:spPr>
          <a:xfrm>
            <a:off x="7071360" y="965835"/>
            <a:ext cx="4783455" cy="2697480"/>
          </a:xfrm>
          <a:prstGeom prst="rect">
            <a:avLst/>
          </a:prstGeom>
          <a:noFill/>
          <a:ln w="9525">
            <a:noFill/>
          </a:ln>
        </p:spPr>
      </p:pic>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sp>
        <p:nvSpPr>
          <p:cNvPr id="13" name="文本框 12"/>
          <p:cNvSpPr txBox="1"/>
          <p:nvPr/>
        </p:nvSpPr>
        <p:spPr>
          <a:xfrm>
            <a:off x="478790" y="1468120"/>
            <a:ext cx="6267450" cy="2139315"/>
          </a:xfrm>
          <a:prstGeom prst="rect">
            <a:avLst/>
          </a:prstGeom>
          <a:noFill/>
        </p:spPr>
        <p:txBody>
          <a:bodyPr wrap="square">
            <a:noAutofit/>
          </a:bodyPr>
          <a:lstStyle/>
          <a:p>
            <a:pPr algn="just">
              <a:lnSpc>
                <a:spcPct val="150000"/>
              </a:lnSpc>
            </a:pPr>
            <a:r>
              <a:rPr lang="en-US" altLang="zh-CN" b="0" i="0" dirty="0">
                <a:solidFill>
                  <a:srgbClr val="666666"/>
                </a:solidFill>
                <a:latin typeface="OPPOSans R" panose="00020600040101010101" charset="-122"/>
                <a:ea typeface="OPPOSans R" panose="00020600040101010101" charset="-122"/>
              </a:rPr>
              <a:t>  </a:t>
            </a:r>
            <a:r>
              <a:rPr lang="en-US" altLang="zh-CN" b="0" i="0" dirty="0">
                <a:solidFill>
                  <a:srgbClr val="666666"/>
                </a:solidFill>
                <a:latin typeface="OPPOSans M" panose="00020600040101010101" charset="-122"/>
                <a:ea typeface="OPPOSans M" panose="00020600040101010101" charset="-122"/>
                <a:cs typeface="OPPOSans M" panose="00020600040101010101" charset="-122"/>
              </a:rPr>
              <a:t>  </a:t>
            </a:r>
            <a:r>
              <a:rPr sz="1600" b="0" i="0" dirty="0">
                <a:latin typeface="OPPOSans M" panose="00020600040101010101" charset="-122"/>
                <a:ea typeface="OPPOSans M" panose="00020600040101010101" charset="-122"/>
                <a:cs typeface="OPPOSans M" panose="00020600040101010101" charset="-122"/>
              </a:rPr>
              <a:t>2024HOMELIFE越南国际家居礼品展由商务部外贸发展事务局、浙江省商务厅指导，杭州市人民政府主办，杭州市商务局、米奥兰特国际会展联合承办，获得了广东省商务厅、广西省商务厅、山东省商务厅的支持。越南国家工商会、胡志明市商业联合会、南方中小企业协会、越南包装协会</a:t>
            </a:r>
            <a:r>
              <a:rPr lang="zh-CN" sz="1600" b="0" i="0" dirty="0">
                <a:latin typeface="OPPOSans M" panose="00020600040101010101" charset="-122"/>
                <a:ea typeface="OPPOSans M" panose="00020600040101010101" charset="-122"/>
                <a:cs typeface="OPPOSans M" panose="00020600040101010101" charset="-122"/>
              </a:rPr>
              <a:t>鼎力支持，</a:t>
            </a:r>
            <a:r>
              <a:rPr sz="1600" b="0" i="0" dirty="0">
                <a:latin typeface="OPPOSans M" panose="00020600040101010101" charset="-122"/>
                <a:ea typeface="OPPOSans M" panose="00020600040101010101" charset="-122"/>
                <a:cs typeface="OPPOSans M" panose="00020600040101010101" charset="-122"/>
              </a:rPr>
              <a:t>共同携手参与本次盛会。</a:t>
            </a:r>
            <a:endParaRPr sz="1600" b="0" i="0" dirty="0">
              <a:latin typeface="OPPOSans M" panose="00020600040101010101" charset="-122"/>
              <a:ea typeface="OPPOSans M" panose="00020600040101010101" charset="-122"/>
              <a:cs typeface="OPPOSans M" panose="00020600040101010101" charset="-122"/>
            </a:endParaRPr>
          </a:p>
        </p:txBody>
      </p:sp>
      <p:pic>
        <p:nvPicPr>
          <p:cNvPr id="10" name="图片 9"/>
          <p:cNvPicPr>
            <a:picLocks noChangeAspect="1"/>
          </p:cNvPicPr>
          <p:nvPr>
            <p:custDataLst>
              <p:tags r:id="rId5"/>
            </p:custDataLst>
          </p:nvPr>
        </p:nvPicPr>
        <p:blipFill>
          <a:blip r:embed="rId6"/>
          <a:stretch>
            <a:fillRect/>
          </a:stretch>
        </p:blipFill>
        <p:spPr>
          <a:xfrm>
            <a:off x="9770775" y="245553"/>
            <a:ext cx="2084018" cy="415914"/>
          </a:xfrm>
          <a:prstGeom prst="rect">
            <a:avLst/>
          </a:prstGeom>
        </p:spPr>
      </p:pic>
      <p:sp>
        <p:nvSpPr>
          <p:cNvPr id="3" name="文本框 2"/>
          <p:cNvSpPr txBox="1"/>
          <p:nvPr>
            <p:custDataLst>
              <p:tags r:id="rId7"/>
            </p:custDataLst>
          </p:nvPr>
        </p:nvSpPr>
        <p:spPr>
          <a:xfrm>
            <a:off x="10153650" y="4235450"/>
            <a:ext cx="1852295" cy="503555"/>
          </a:xfrm>
          <a:prstGeom prst="rect">
            <a:avLst/>
          </a:prstGeom>
          <a:noFill/>
        </p:spPr>
        <p:txBody>
          <a:bodyPr wrap="square">
            <a:noAutofit/>
          </a:bodyPr>
          <a:p>
            <a:pPr algn="ctr">
              <a:lnSpc>
                <a:spcPct val="150000"/>
              </a:lnSpc>
            </a:pPr>
            <a:r>
              <a:rPr sz="1400" b="1" i="1" dirty="0">
                <a:solidFill>
                  <a:srgbClr val="FF8006"/>
                </a:solidFill>
                <a:latin typeface="微软雅黑" panose="020B0503020204020204" charset="-122"/>
                <a:ea typeface="微软雅黑" panose="020B0503020204020204" charset="-122"/>
                <a:cs typeface="微软雅黑" panose="020B0503020204020204" charset="-122"/>
              </a:rPr>
              <a:t>扫码观看展会盛况</a:t>
            </a:r>
            <a:endParaRPr lang="zh-CN" sz="1400" b="1" i="1" dirty="0">
              <a:solidFill>
                <a:srgbClr val="FF8006"/>
              </a:solidFill>
              <a:latin typeface="微软雅黑" panose="020B0503020204020204" charset="-122"/>
              <a:ea typeface="微软雅黑" panose="020B0503020204020204" charset="-122"/>
              <a:cs typeface="微软雅黑" panose="020B0503020204020204" charset="-122"/>
            </a:endParaRPr>
          </a:p>
        </p:txBody>
      </p:sp>
      <p:grpSp>
        <p:nvGrpSpPr>
          <p:cNvPr id="22" name="组合 21"/>
          <p:cNvGrpSpPr/>
          <p:nvPr/>
        </p:nvGrpSpPr>
        <p:grpSpPr>
          <a:xfrm>
            <a:off x="9590405" y="3056890"/>
            <a:ext cx="2264410" cy="318770"/>
            <a:chOff x="15069" y="4626"/>
            <a:chExt cx="3566" cy="502"/>
          </a:xfrm>
        </p:grpSpPr>
        <p:sp>
          <p:nvSpPr>
            <p:cNvPr id="5" name="矩形 4"/>
            <p:cNvSpPr/>
            <p:nvPr/>
          </p:nvSpPr>
          <p:spPr>
            <a:xfrm>
              <a:off x="15069" y="4639"/>
              <a:ext cx="3566" cy="489"/>
            </a:xfrm>
            <a:prstGeom prst="rect">
              <a:avLst/>
            </a:prstGeom>
            <a:gradFill>
              <a:gsLst>
                <a:gs pos="0">
                  <a:srgbClr val="FF8811"/>
                </a:gs>
                <a:gs pos="54000">
                  <a:srgbClr val="FF8309"/>
                </a:gs>
                <a:gs pos="100000">
                  <a:srgbClr val="FFC63C">
                    <a:alpha val="19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15070" y="4626"/>
              <a:ext cx="3551" cy="489"/>
            </a:xfrm>
            <a:prstGeom prst="rect">
              <a:avLst/>
            </a:prstGeom>
          </p:spPr>
          <p:txBody>
            <a:bodyPr wrap="square">
              <a:noAutofit/>
              <a:extLst>
                <a:ext uri="{4A0BC546-FE56-4ADE-93B0-CB8AF2F6F144}">
                  <wpsdc:textFrameExt xmlns:wpsdc="http://www.wps.cn/officeDocument/2022/drawingmlCustomData" type="text"/>
                </a:ext>
              </a:extLst>
            </a:bodyPr>
            <a:p>
              <a:pPr algn="ctr"/>
              <a:r>
                <a:rPr lang="zh-CN" sz="1400" dirty="0">
                  <a:solidFill>
                    <a:schemeClr val="bg1"/>
                  </a:solidFill>
                  <a:latin typeface="OPPOSans M" panose="00020600040101010101" charset="-122"/>
                  <a:ea typeface="OPPOSans M" panose="00020600040101010101" charset="-122"/>
                  <a:cs typeface="微软雅黑" panose="020B0503020204020204" charset="-122"/>
                </a:rPr>
                <a:t>中越双方领导出席开幕式</a:t>
              </a:r>
              <a:endParaRPr lang="zh-CN" sz="1400" dirty="0">
                <a:solidFill>
                  <a:schemeClr val="bg1"/>
                </a:solidFill>
                <a:latin typeface="OPPOSans M" panose="00020600040101010101" charset="-122"/>
                <a:ea typeface="OPPOSans M" panose="00020600040101010101" charset="-122"/>
                <a:cs typeface="微软雅黑" panose="020B0503020204020204" charset="-122"/>
              </a:endParaRPr>
            </a:p>
          </p:txBody>
        </p:sp>
      </p:grpSp>
      <p:grpSp>
        <p:nvGrpSpPr>
          <p:cNvPr id="25" name="组合 24"/>
          <p:cNvGrpSpPr/>
          <p:nvPr/>
        </p:nvGrpSpPr>
        <p:grpSpPr>
          <a:xfrm>
            <a:off x="3967287" y="5730240"/>
            <a:ext cx="2783959" cy="327025"/>
            <a:chOff x="14257" y="4613"/>
            <a:chExt cx="4404" cy="515"/>
          </a:xfrm>
        </p:grpSpPr>
        <p:sp>
          <p:nvSpPr>
            <p:cNvPr id="26" name="矩形 25"/>
            <p:cNvSpPr/>
            <p:nvPr/>
          </p:nvSpPr>
          <p:spPr>
            <a:xfrm>
              <a:off x="14257" y="4639"/>
              <a:ext cx="4404" cy="489"/>
            </a:xfrm>
            <a:prstGeom prst="rect">
              <a:avLst/>
            </a:prstGeom>
            <a:gradFill>
              <a:gsLst>
                <a:gs pos="0">
                  <a:srgbClr val="FF8811"/>
                </a:gs>
                <a:gs pos="54000">
                  <a:srgbClr val="FF8309"/>
                </a:gs>
                <a:gs pos="100000">
                  <a:srgbClr val="FFC63C">
                    <a:alpha val="19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nvSpPr>
          <p:spPr>
            <a:xfrm>
              <a:off x="14366" y="4613"/>
              <a:ext cx="4254" cy="489"/>
            </a:xfrm>
            <a:prstGeom prst="rect">
              <a:avLst/>
            </a:prstGeom>
          </p:spPr>
          <p:txBody>
            <a:bodyPr wrap="square">
              <a:noAutofit/>
              <a:extLst>
                <a:ext uri="{4A0BC546-FE56-4ADE-93B0-CB8AF2F6F144}">
                  <wpsdc:textFrameExt xmlns:wpsdc="http://www.wps.cn/officeDocument/2022/drawingmlCustomData" type="text"/>
                </a:ext>
              </a:extLst>
            </a:bodyPr>
            <a:p>
              <a:pPr algn="ctr"/>
              <a:r>
                <a:rPr lang="zh-CN" sz="1400" dirty="0">
                  <a:solidFill>
                    <a:schemeClr val="bg1"/>
                  </a:solidFill>
                  <a:latin typeface="OPPOSans M" panose="00020600040101010101" charset="-122"/>
                  <a:ea typeface="OPPOSans M" panose="00020600040101010101" charset="-122"/>
                  <a:cs typeface="微软雅黑" panose="020B0503020204020204" charset="-122"/>
                </a:rPr>
                <a:t>商务部外贸司司长李兴乾发言</a:t>
              </a:r>
              <a:endParaRPr lang="zh-CN" sz="1400" dirty="0">
                <a:solidFill>
                  <a:schemeClr val="bg1"/>
                </a:solidFill>
                <a:latin typeface="OPPOSans M" panose="00020600040101010101" charset="-122"/>
                <a:ea typeface="OPPOSans M" panose="00020600040101010101" charset="-122"/>
                <a:cs typeface="微软雅黑" panose="020B0503020204020204" charset="-122"/>
              </a:endParaRPr>
            </a:p>
          </p:txBody>
        </p:sp>
      </p:grpSp>
      <p:grpSp>
        <p:nvGrpSpPr>
          <p:cNvPr id="31" name="组合 30"/>
          <p:cNvGrpSpPr/>
          <p:nvPr/>
        </p:nvGrpSpPr>
        <p:grpSpPr>
          <a:xfrm>
            <a:off x="8195945" y="5748655"/>
            <a:ext cx="1861820" cy="327025"/>
            <a:chOff x="15703" y="4613"/>
            <a:chExt cx="2932" cy="515"/>
          </a:xfrm>
        </p:grpSpPr>
        <p:sp>
          <p:nvSpPr>
            <p:cNvPr id="32" name="矩形 31"/>
            <p:cNvSpPr/>
            <p:nvPr/>
          </p:nvSpPr>
          <p:spPr>
            <a:xfrm>
              <a:off x="15854" y="4639"/>
              <a:ext cx="2781" cy="489"/>
            </a:xfrm>
            <a:prstGeom prst="rect">
              <a:avLst/>
            </a:prstGeom>
            <a:gradFill>
              <a:gsLst>
                <a:gs pos="0">
                  <a:srgbClr val="FF8811"/>
                </a:gs>
                <a:gs pos="54000">
                  <a:srgbClr val="FF8309"/>
                </a:gs>
                <a:gs pos="100000">
                  <a:srgbClr val="FFC63C">
                    <a:alpha val="19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文本框 33"/>
            <p:cNvSpPr txBox="1"/>
            <p:nvPr/>
          </p:nvSpPr>
          <p:spPr>
            <a:xfrm>
              <a:off x="15703" y="4613"/>
              <a:ext cx="2931" cy="489"/>
            </a:xfrm>
            <a:prstGeom prst="rect">
              <a:avLst/>
            </a:prstGeom>
          </p:spPr>
          <p:txBody>
            <a:bodyPr wrap="square">
              <a:noAutofit/>
              <a:extLst>
                <a:ext uri="{4A0BC546-FE56-4ADE-93B0-CB8AF2F6F144}">
                  <wpsdc:textFrameExt xmlns:wpsdc="http://www.wps.cn/officeDocument/2022/drawingmlCustomData" type="text"/>
                </a:ext>
              </a:extLst>
            </a:bodyPr>
            <a:p>
              <a:pPr algn="ctr"/>
              <a:r>
                <a:rPr lang="zh-CN" sz="1400" dirty="0">
                  <a:solidFill>
                    <a:schemeClr val="bg1"/>
                  </a:solidFill>
                  <a:latin typeface="OPPOSans M" panose="00020600040101010101" charset="-122"/>
                  <a:ea typeface="OPPOSans M" panose="00020600040101010101" charset="-122"/>
                  <a:cs typeface="微软雅黑" panose="020B0503020204020204" charset="-122"/>
                </a:rPr>
                <a:t>展会现场人气</a:t>
              </a:r>
              <a:r>
                <a:rPr lang="zh-CN" sz="1400" dirty="0">
                  <a:solidFill>
                    <a:schemeClr val="bg1"/>
                  </a:solidFill>
                  <a:latin typeface="OPPOSans M" panose="00020600040101010101" charset="-122"/>
                  <a:ea typeface="OPPOSans M" panose="00020600040101010101" charset="-122"/>
                  <a:cs typeface="微软雅黑" panose="020B0503020204020204" charset="-122"/>
                </a:rPr>
                <a:t>爆棚</a:t>
              </a:r>
              <a:endParaRPr lang="zh-CN" sz="1400" dirty="0">
                <a:solidFill>
                  <a:schemeClr val="bg1"/>
                </a:solidFill>
                <a:latin typeface="OPPOSans M" panose="00020600040101010101" charset="-122"/>
                <a:ea typeface="OPPOSans M" panose="00020600040101010101" charset="-122"/>
                <a:cs typeface="微软雅黑" panose="020B0503020204020204" charset="-122"/>
              </a:endParaRPr>
            </a:p>
          </p:txBody>
        </p:sp>
      </p:grpSp>
      <p:grpSp>
        <p:nvGrpSpPr>
          <p:cNvPr id="35" name="组合 34"/>
          <p:cNvGrpSpPr/>
          <p:nvPr/>
        </p:nvGrpSpPr>
        <p:grpSpPr>
          <a:xfrm>
            <a:off x="1156749" y="5765165"/>
            <a:ext cx="2124296" cy="327025"/>
            <a:chOff x="14713" y="4613"/>
            <a:chExt cx="3948" cy="515"/>
          </a:xfrm>
        </p:grpSpPr>
        <p:sp>
          <p:nvSpPr>
            <p:cNvPr id="36" name="矩形 35"/>
            <p:cNvSpPr/>
            <p:nvPr/>
          </p:nvSpPr>
          <p:spPr>
            <a:xfrm>
              <a:off x="14713" y="4639"/>
              <a:ext cx="3948" cy="489"/>
            </a:xfrm>
            <a:prstGeom prst="rect">
              <a:avLst/>
            </a:prstGeom>
            <a:gradFill>
              <a:gsLst>
                <a:gs pos="0">
                  <a:srgbClr val="FF8811"/>
                </a:gs>
                <a:gs pos="54000">
                  <a:srgbClr val="FF8309"/>
                </a:gs>
                <a:gs pos="100000">
                  <a:srgbClr val="FFC63C">
                    <a:alpha val="19000"/>
                  </a:srgb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文本框 36"/>
            <p:cNvSpPr txBox="1"/>
            <p:nvPr/>
          </p:nvSpPr>
          <p:spPr>
            <a:xfrm>
              <a:off x="14718" y="4613"/>
              <a:ext cx="3941" cy="489"/>
            </a:xfrm>
            <a:prstGeom prst="rect">
              <a:avLst/>
            </a:prstGeom>
          </p:spPr>
          <p:txBody>
            <a:bodyPr wrap="square">
              <a:noAutofit/>
              <a:extLst>
                <a:ext uri="{4A0BC546-FE56-4ADE-93B0-CB8AF2F6F144}">
                  <wpsdc:textFrameExt xmlns:wpsdc="http://www.wps.cn/officeDocument/2022/drawingmlCustomData" type="text"/>
                </a:ext>
              </a:extLst>
            </a:bodyPr>
            <a:p>
              <a:pPr algn="ctr"/>
              <a:r>
                <a:rPr lang="en-US" altLang="zh-CN" sz="1400" dirty="0">
                  <a:solidFill>
                    <a:schemeClr val="bg1"/>
                  </a:solidFill>
                  <a:latin typeface="OPPOSans M" panose="00020600040101010101" charset="-122"/>
                  <a:ea typeface="OPPOSans M" panose="00020600040101010101" charset="-122"/>
                  <a:cs typeface="OPPOSans M" panose="00020600040101010101" charset="-122"/>
                </a:rPr>
                <a:t>VCCI</a:t>
              </a:r>
              <a:r>
                <a:rPr lang="zh-CN" altLang="en-US" sz="1400" dirty="0">
                  <a:solidFill>
                    <a:schemeClr val="bg1"/>
                  </a:solidFill>
                  <a:latin typeface="OPPOSans M" panose="00020600040101010101" charset="-122"/>
                  <a:ea typeface="OPPOSans M" panose="00020600040101010101" charset="-122"/>
                  <a:cs typeface="OPPOSans M" panose="00020600040101010101" charset="-122"/>
                </a:rPr>
                <a:t>特邀买家到展</a:t>
              </a:r>
              <a:endParaRPr lang="zh-CN" altLang="en-US" sz="1400" dirty="0">
                <a:solidFill>
                  <a:schemeClr val="bg1"/>
                </a:solidFill>
                <a:latin typeface="OPPOSans M" panose="00020600040101010101" charset="-122"/>
                <a:ea typeface="OPPOSans M" panose="00020600040101010101" charset="-122"/>
                <a:cs typeface="OPPOSans M" panose="00020600040101010101" charset="-122"/>
              </a:endParaRPr>
            </a:p>
          </p:txBody>
        </p:sp>
      </p:grpSp>
      <p:pic>
        <p:nvPicPr>
          <p:cNvPr id="7" name="图片 6"/>
          <p:cNvPicPr>
            <a:picLocks noChangeAspect="1"/>
          </p:cNvPicPr>
          <p:nvPr/>
        </p:nvPicPr>
        <p:blipFill>
          <a:blip r:embed="rId8"/>
          <a:stretch>
            <a:fillRect/>
          </a:stretch>
        </p:blipFill>
        <p:spPr>
          <a:xfrm>
            <a:off x="10389870" y="4739005"/>
            <a:ext cx="1409700" cy="1390650"/>
          </a:xfrm>
          <a:prstGeom prst="rect">
            <a:avLst/>
          </a:prstGeom>
        </p:spPr>
      </p:pic>
      <p:sp>
        <p:nvSpPr>
          <p:cNvPr id="8" name="文本框 7"/>
          <p:cNvSpPr txBox="1"/>
          <p:nvPr/>
        </p:nvSpPr>
        <p:spPr>
          <a:xfrm>
            <a:off x="602615" y="499745"/>
            <a:ext cx="4102100" cy="583565"/>
          </a:xfrm>
          <a:prstGeom prst="rect">
            <a:avLst/>
          </a:prstGeom>
        </p:spPr>
        <p:txBody>
          <a:bodyPr wrap="square">
            <a:spAutoFit/>
            <a:extLst>
              <a:ext uri="{4A0BC546-FE56-4ADE-93B0-CB8AF2F6F144}">
                <wpsdc:textFrameExt xmlns:wpsdc="http://www.wps.cn/officeDocument/2022/drawingmlCustomData" type="text"/>
              </a:ext>
            </a:extLst>
          </a:bodyPr>
          <a:p>
            <a:pPr>
              <a:buClrTx/>
              <a:buSzTx/>
              <a:buFontTx/>
            </a:pPr>
            <a:r>
              <a:rPr kumimoji="1" lang="zh-CN" sz="3200" b="1" dirty="0">
                <a:solidFill>
                  <a:srgbClr val="FF8006"/>
                </a:solidFill>
                <a:latin typeface="OPPOSans B" panose="00020600040101010101" charset="-122"/>
                <a:ea typeface="OPPOSans B" panose="00020600040101010101" charset="-122"/>
              </a:rPr>
              <a:t>展会回顾·展会概览</a:t>
            </a:r>
            <a:endParaRPr kumimoji="1" lang="zh-CN" sz="3200" b="1" dirty="0">
              <a:solidFill>
                <a:srgbClr val="FF8006"/>
              </a:solidFill>
              <a:latin typeface="OPPOSans B" panose="00020600040101010101" charset="-122"/>
              <a:ea typeface="OPPOSans B" panose="0002060004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1965325" y="-519430"/>
            <a:ext cx="7578725" cy="6606540"/>
          </a:xfrm>
          <a:prstGeom prst="ellipse">
            <a:avLst/>
          </a:prstGeom>
          <a:noFill/>
          <a:ln w="9525">
            <a:noFill/>
          </a:ln>
        </p:spPr>
      </p:pic>
      <p:pic>
        <p:nvPicPr>
          <p:cNvPr id="4" name="图片 3"/>
          <p:cNvPicPr>
            <a:picLocks noChangeAspect="1"/>
          </p:cNvPicPr>
          <p:nvPr/>
        </p:nvPicPr>
        <p:blipFill>
          <a:blip r:embed="rId2"/>
          <a:stretch>
            <a:fillRect/>
          </a:stretch>
        </p:blipFill>
        <p:spPr>
          <a:xfrm>
            <a:off x="6076950" y="3554095"/>
            <a:ext cx="5194935" cy="2806700"/>
          </a:xfrm>
          <a:prstGeom prst="rect">
            <a:avLst/>
          </a:prstGeom>
        </p:spPr>
      </p:pic>
      <p:sp>
        <p:nvSpPr>
          <p:cNvPr id="15" name="文本框 14"/>
          <p:cNvSpPr txBox="1"/>
          <p:nvPr/>
        </p:nvSpPr>
        <p:spPr>
          <a:xfrm>
            <a:off x="11707318" y="-479685"/>
            <a:ext cx="247184" cy="369332"/>
          </a:xfrm>
          <a:prstGeom prst="rect">
            <a:avLst/>
          </a:prstGeom>
          <a:noFill/>
        </p:spPr>
        <p:txBody>
          <a:bodyPr wrap="none" rtlCol="0">
            <a:spAutoFit/>
          </a:bodyPr>
          <a:lstStyle/>
          <a:p>
            <a:r>
              <a:rPr kumimoji="1" lang="zh-CN" altLang="en-US" dirty="0"/>
              <a:t> </a:t>
            </a:r>
            <a:endParaRPr kumimoji="1" lang="zh-CN" altLang="en-US" dirty="0"/>
          </a:p>
        </p:txBody>
      </p:sp>
      <p:sp>
        <p:nvSpPr>
          <p:cNvPr id="13" name="文本框 12"/>
          <p:cNvSpPr txBox="1"/>
          <p:nvPr/>
        </p:nvSpPr>
        <p:spPr>
          <a:xfrm>
            <a:off x="6076950" y="1768475"/>
            <a:ext cx="5343525" cy="1660525"/>
          </a:xfrm>
          <a:prstGeom prst="rect">
            <a:avLst/>
          </a:prstGeom>
          <a:noFill/>
        </p:spPr>
        <p:txBody>
          <a:bodyPr wrap="square">
            <a:spAutoFit/>
          </a:bodyPr>
          <a:lstStyle/>
          <a:p>
            <a:pPr algn="just">
              <a:lnSpc>
                <a:spcPct val="150000"/>
              </a:lnSpc>
            </a:pPr>
            <a:r>
              <a:rPr lang="en-US" b="0" i="0" dirty="0">
                <a:solidFill>
                  <a:srgbClr val="666666"/>
                </a:solidFill>
                <a:latin typeface="Microsoft JhengHei UI" panose="020B0604030504040204" charset="-120"/>
                <a:ea typeface="Microsoft JhengHei UI" panose="020B0604030504040204" charset="-120"/>
                <a:cs typeface="Microsoft JhengHei UI" panose="020B0604030504040204" charset="-120"/>
              </a:rPr>
              <a:t>      </a:t>
            </a:r>
            <a:r>
              <a:rPr sz="1600" b="0" i="0" dirty="0">
                <a:latin typeface="OPPOSans M" panose="00020600040101010101" charset="-122"/>
                <a:ea typeface="OPPOSans M" panose="00020600040101010101" charset="-122"/>
                <a:cs typeface="OPPOSans M" panose="00020600040101010101" charset="-122"/>
              </a:rPr>
              <a:t>本届展会以专业展形式展出，展示面积达</a:t>
            </a:r>
            <a:r>
              <a:rPr lang="en-US" sz="2000" b="1" i="1" dirty="0">
                <a:solidFill>
                  <a:srgbClr val="FF8006"/>
                </a:solidFill>
                <a:latin typeface="OPPOSans M" panose="00020600040101010101" charset="-122"/>
                <a:ea typeface="OPPOSans M" panose="00020600040101010101" charset="-122"/>
                <a:cs typeface="OPPOSans M" panose="00020600040101010101" charset="-122"/>
              </a:rPr>
              <a:t>13500 </a:t>
            </a:r>
            <a:r>
              <a:rPr lang="zh-CN" altLang="en-US" sz="2000" b="1" i="1" dirty="0">
                <a:solidFill>
                  <a:srgbClr val="FF8006"/>
                </a:solidFill>
                <a:latin typeface="OPPOSans M" panose="00020600040101010101" charset="-122"/>
                <a:ea typeface="OPPOSans M" panose="00020600040101010101" charset="-122"/>
                <a:cs typeface="OPPOSans M" panose="00020600040101010101" charset="-122"/>
              </a:rPr>
              <a:t>㎡</a:t>
            </a:r>
            <a:r>
              <a:rPr sz="1600" b="0" i="0" dirty="0">
                <a:latin typeface="OPPOSans M" panose="00020600040101010101" charset="-122"/>
                <a:ea typeface="OPPOSans M" panose="00020600040101010101" charset="-122"/>
                <a:cs typeface="OPPOSans M" panose="00020600040101010101" charset="-122"/>
              </a:rPr>
              <a:t>，集中展示家居日用品、餐厨用品、美容个护用品、礼品及办公用品、户外休闲及运动用品</a:t>
            </a:r>
            <a:r>
              <a:rPr lang="zh-CN" sz="1600" b="0" i="0" dirty="0">
                <a:latin typeface="OPPOSans M" panose="00020600040101010101" charset="-122"/>
                <a:ea typeface="OPPOSans M" panose="00020600040101010101" charset="-122"/>
                <a:cs typeface="OPPOSans M" panose="00020600040101010101" charset="-122"/>
              </a:rPr>
              <a:t>等</a:t>
            </a:r>
            <a:r>
              <a:rPr sz="1600" b="0" i="0" dirty="0">
                <a:latin typeface="OPPOSans M" panose="00020600040101010101" charset="-122"/>
                <a:ea typeface="OPPOSans M" panose="00020600040101010101" charset="-122"/>
                <a:cs typeface="OPPOSans M" panose="00020600040101010101" charset="-122"/>
              </a:rPr>
              <a:t>数万件中国优质展品，再现中国产品及品牌实力。</a:t>
            </a:r>
            <a:endParaRPr sz="1600" b="0" i="0" dirty="0">
              <a:latin typeface="OPPOSans M" panose="00020600040101010101" charset="-122"/>
              <a:ea typeface="OPPOSans M" panose="00020600040101010101" charset="-122"/>
              <a:cs typeface="OPPOSans M" panose="00020600040101010101" charset="-122"/>
            </a:endParaRPr>
          </a:p>
        </p:txBody>
      </p:sp>
      <p:pic>
        <p:nvPicPr>
          <p:cNvPr id="3" name="图片 2"/>
          <p:cNvPicPr>
            <a:picLocks noChangeAspect="1"/>
          </p:cNvPicPr>
          <p:nvPr>
            <p:custDataLst>
              <p:tags r:id="rId3"/>
            </p:custDataLst>
          </p:nvPr>
        </p:nvPicPr>
        <p:blipFill>
          <a:blip r:embed="rId4"/>
          <a:stretch>
            <a:fillRect/>
          </a:stretch>
        </p:blipFill>
        <p:spPr>
          <a:xfrm>
            <a:off x="9770775" y="245553"/>
            <a:ext cx="2084018" cy="415914"/>
          </a:xfrm>
          <a:prstGeom prst="rect">
            <a:avLst/>
          </a:prstGeom>
        </p:spPr>
      </p:pic>
      <p:sp>
        <p:nvSpPr>
          <p:cNvPr id="6" name="椭圆 5"/>
          <p:cNvSpPr/>
          <p:nvPr/>
        </p:nvSpPr>
        <p:spPr>
          <a:xfrm>
            <a:off x="-1965325" y="-519430"/>
            <a:ext cx="7578725" cy="6606540"/>
          </a:xfrm>
          <a:prstGeom prst="ellipse">
            <a:avLst/>
          </a:prstGeom>
          <a:gradFill rotWithShape="1">
            <a:gsLst>
              <a:gs pos="33000">
                <a:srgbClr val="FFFFFF">
                  <a:alpha val="0"/>
                </a:srgbClr>
              </a:gs>
              <a:gs pos="100000">
                <a:srgbClr val="FF8811"/>
              </a:gs>
            </a:gsLst>
            <a:path path="circle">
              <a:fillToRect r="100000" b="100000"/>
            </a:path>
            <a:tileRect l="-100000" t="-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596265" y="375285"/>
            <a:ext cx="4305300" cy="3695065"/>
          </a:xfrm>
          <a:prstGeom prst="rect">
            <a:avLst/>
          </a:prstGeom>
          <a:noFill/>
        </p:spPr>
        <p:txBody>
          <a:bodyPr wrap="square" rtlCol="0">
            <a:noAutofit/>
          </a:bodyPr>
          <a:lstStyle/>
          <a:p>
            <a:pPr>
              <a:lnSpc>
                <a:spcPct val="150000"/>
              </a:lnSpc>
            </a:pPr>
            <a:r>
              <a:rPr kumimoji="1" lang="zh-CN" altLang="en-US" sz="4800" b="1" i="1" dirty="0">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数字化赋能</a:t>
            </a:r>
            <a:endParaRPr kumimoji="1" lang="zh-CN" altLang="en-US" sz="4800" b="1" i="1" dirty="0">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a:p>
            <a:pPr>
              <a:lnSpc>
                <a:spcPct val="150000"/>
              </a:lnSpc>
            </a:pPr>
            <a:r>
              <a:rPr kumimoji="1" lang="zh-CN" altLang="en-US" sz="4800" b="1" i="1" dirty="0">
                <a:solidFill>
                  <a:schemeClr val="bg1"/>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 高品质专业展</a:t>
            </a:r>
            <a:endParaRPr kumimoji="1" lang="zh-CN" altLang="en-US" sz="4800" dirty="0">
              <a:solidFill>
                <a:schemeClr val="bg1"/>
              </a:solidFill>
              <a:latin typeface="Microsoft YaHei UI" panose="020B0503020204020204" pitchFamily="34" charset="-122"/>
              <a:ea typeface="Microsoft YaHei UI" panose="020B0503020204020204" pitchFamily="34" charset="-122"/>
            </a:endParaRPr>
          </a:p>
          <a:p>
            <a:pPr algn="r"/>
            <a:endParaRPr kumimoji="1" lang="zh-CN" altLang="en-US" sz="4800" b="1" dirty="0">
              <a:solidFill>
                <a:srgbClr val="FF8A14"/>
              </a:solidFill>
              <a:latin typeface="Microsoft YaHei UI" panose="020B0503020204020204" pitchFamily="34" charset="-122"/>
              <a:ea typeface="Microsoft YaHei UI" panose="020B0503020204020204" pitchFamily="34" charset="-122"/>
            </a:endParaRPr>
          </a:p>
          <a:p>
            <a:pPr algn="r"/>
            <a:endParaRPr kumimoji="1" lang="zh-CN" altLang="en-US" sz="4800" b="1" dirty="0">
              <a:solidFill>
                <a:srgbClr val="FF8A14"/>
              </a:solidFill>
              <a:latin typeface="Microsoft YaHei UI" panose="020B0503020204020204" pitchFamily="34" charset="-122"/>
              <a:ea typeface="Microsoft YaHei UI" panose="020B0503020204020204" pitchFamily="34" charset="-122"/>
            </a:endParaRPr>
          </a:p>
        </p:txBody>
      </p:sp>
      <p:sp>
        <p:nvSpPr>
          <p:cNvPr id="9" name="文本框 8"/>
          <p:cNvSpPr txBox="1"/>
          <p:nvPr/>
        </p:nvSpPr>
        <p:spPr>
          <a:xfrm>
            <a:off x="6076950" y="1121410"/>
            <a:ext cx="5584190" cy="521970"/>
          </a:xfrm>
          <a:prstGeom prst="rect">
            <a:avLst/>
          </a:prstGeom>
          <a:noFill/>
        </p:spPr>
        <p:txBody>
          <a:bodyPr wrap="square" rtlCol="0">
            <a:spAutoFit/>
          </a:bodyPr>
          <a:p>
            <a:r>
              <a:rPr kumimoji="1" lang="en-US" altLang="zh-CN" sz="2800" b="1" dirty="0">
                <a:solidFill>
                  <a:srgbClr val="FF8A14"/>
                </a:solidFill>
                <a:latin typeface="OPPOSans B" panose="00020600040101010101" charset="-122"/>
                <a:ea typeface="OPPOSans B" panose="00020600040101010101" charset="-122"/>
                <a:cs typeface="OPPOSans B" panose="00020600040101010101" charset="-122"/>
              </a:rPr>
              <a:t>HOMELIFE EXPO</a:t>
            </a:r>
            <a:r>
              <a:rPr kumimoji="1" lang="zh-CN" altLang="en-US" sz="2800" b="1" dirty="0">
                <a:solidFill>
                  <a:srgbClr val="FF8A14"/>
                </a:solidFill>
                <a:latin typeface="OPPOSans B" panose="00020600040101010101" charset="-122"/>
                <a:ea typeface="OPPOSans B" panose="00020600040101010101" charset="-122"/>
                <a:cs typeface="OPPOSans B" panose="00020600040101010101" charset="-122"/>
              </a:rPr>
              <a:t>中越商贸盛宴</a:t>
            </a:r>
            <a:endParaRPr kumimoji="1" lang="zh-CN" altLang="en-US" sz="2800" b="1" dirty="0">
              <a:solidFill>
                <a:srgbClr val="FF8A14"/>
              </a:solidFill>
              <a:latin typeface="OPPOSans B" panose="00020600040101010101" charset="-122"/>
              <a:ea typeface="OPPOSans B" panose="00020600040101010101" charset="-122"/>
              <a:cs typeface="OPPOSans B" panose="00020600040101010101" charset="-122"/>
            </a:endParaRPr>
          </a:p>
        </p:txBody>
      </p:sp>
      <p:grpSp>
        <p:nvGrpSpPr>
          <p:cNvPr id="18" name="组合 17"/>
          <p:cNvGrpSpPr/>
          <p:nvPr/>
        </p:nvGrpSpPr>
        <p:grpSpPr>
          <a:xfrm>
            <a:off x="9611995" y="4379595"/>
            <a:ext cx="363220" cy="356870"/>
            <a:chOff x="14353" y="6711"/>
            <a:chExt cx="572" cy="562"/>
          </a:xfrm>
        </p:grpSpPr>
        <p:sp>
          <p:nvSpPr>
            <p:cNvPr id="17" name="线形标注 1 16"/>
            <p:cNvSpPr/>
            <p:nvPr/>
          </p:nvSpPr>
          <p:spPr>
            <a:xfrm>
              <a:off x="14403" y="6754"/>
              <a:ext cx="472" cy="460"/>
            </a:xfrm>
            <a:prstGeom prst="borderCallout1">
              <a:avLst/>
            </a:prstGeom>
            <a:solidFill>
              <a:schemeClr val="bg1"/>
            </a:solidFill>
            <a:ln>
              <a:solidFill>
                <a:srgbClr val="FF881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4" name="图片 13" descr="微信图片_20240402152539副本"/>
            <p:cNvPicPr>
              <a:picLocks noChangeAspect="1"/>
            </p:cNvPicPr>
            <p:nvPr/>
          </p:nvPicPr>
          <p:blipFill>
            <a:blip r:embed="rId5"/>
            <a:stretch>
              <a:fillRect/>
            </a:stretch>
          </p:blipFill>
          <p:spPr>
            <a:xfrm>
              <a:off x="14353" y="6711"/>
              <a:ext cx="572" cy="563"/>
            </a:xfrm>
            <a:prstGeom prst="rect">
              <a:avLst/>
            </a:prstGeom>
          </p:spPr>
        </p:pic>
      </p:grpSp>
    </p:spTree>
  </p:cSld>
  <p:clrMapOvr>
    <a:masterClrMapping/>
  </p:clrMapOvr>
</p:sld>
</file>

<file path=ppt/tags/tag1.xml><?xml version="1.0" encoding="utf-8"?>
<p:tagLst xmlns:p="http://schemas.openxmlformats.org/presentationml/2006/main">
  <p:tag name="KSO_WM_UNIT_PLACING_PICTURE_USER_VIEWPORT" val="{&quot;height&quot;:1975.8299212598424,&quot;width&quot;:2664.548031496063}"/>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DIAGRAM_VIRTUALLY_FRAME" val="{&quot;height&quot;:352.25,&quot;left&quot;:57.65,&quot;top&quot;:110.85,&quot;width&quot;:825.9}"/>
</p:tagLst>
</file>

<file path=ppt/tags/tag117.xml><?xml version="1.0" encoding="utf-8"?>
<p:tagLst xmlns:p="http://schemas.openxmlformats.org/presentationml/2006/main">
  <p:tag name="KSO_WM_DIAGRAM_VIRTUALLY_FRAME" val="{&quot;height&quot;:352.25,&quot;left&quot;:57.65,&quot;top&quot;:110.85,&quot;width&quot;:825.9}"/>
</p:tagLst>
</file>

<file path=ppt/tags/tag118.xml><?xml version="1.0" encoding="utf-8"?>
<p:tagLst xmlns:p="http://schemas.openxmlformats.org/presentationml/2006/main">
  <p:tag name="KSO_WM_DIAGRAM_VIRTUALLY_FRAME" val="{&quot;height&quot;:352.25,&quot;left&quot;:57.65,&quot;top&quot;:110.85,&quot;width&quot;:825.9}"/>
</p:tagLst>
</file>

<file path=ppt/tags/tag119.xml><?xml version="1.0" encoding="utf-8"?>
<p:tagLst xmlns:p="http://schemas.openxmlformats.org/presentationml/2006/main">
  <p:tag name="KSO_WM_DIAGRAM_VIRTUALLY_FRAME" val="{&quot;height&quot;:352.25,&quot;left&quot;:57.65,&quot;top&quot;:110.85,&quot;width&quot;:825.9}"/>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DIAGRAM_VIRTUALLY_FRAME" val="{&quot;height&quot;:352.25,&quot;left&quot;:57.65,&quot;top&quot;:110.85,&quot;width&quot;:825.9}"/>
</p:tagLst>
</file>

<file path=ppt/tags/tag121.xml><?xml version="1.0" encoding="utf-8"?>
<p:tagLst xmlns:p="http://schemas.openxmlformats.org/presentationml/2006/main">
  <p:tag name="KSO_WM_DIAGRAM_VIRTUALLY_FRAME" val="{&quot;height&quot;:352.25,&quot;left&quot;:57.65,&quot;top&quot;:110.85,&quot;width&quot;:825.9}"/>
</p:tagLst>
</file>

<file path=ppt/tags/tag122.xml><?xml version="1.0" encoding="utf-8"?>
<p:tagLst xmlns:p="http://schemas.openxmlformats.org/presentationml/2006/main">
  <p:tag name="KSO_WM_DIAGRAM_VIRTUALLY_FRAME" val="{&quot;height&quot;:352.25,&quot;left&quot;:57.65,&quot;top&quot;:110.85,&quot;width&quot;:825.9}"/>
</p:tagLst>
</file>

<file path=ppt/tags/tag123.xml><?xml version="1.0" encoding="utf-8"?>
<p:tagLst xmlns:p="http://schemas.openxmlformats.org/presentationml/2006/main">
  <p:tag name="KSO_WM_DIAGRAM_VIRTUALLY_FRAME" val="{&quot;height&quot;:352.25,&quot;left&quot;:57.65,&quot;top&quot;:110.85,&quot;width&quot;:825.9}"/>
</p:tagLst>
</file>

<file path=ppt/tags/tag124.xml><?xml version="1.0" encoding="utf-8"?>
<p:tagLst xmlns:p="http://schemas.openxmlformats.org/presentationml/2006/main">
  <p:tag name="KSO_WM_DIAGRAM_VIRTUALLY_FRAME" val="{&quot;height&quot;:352.25,&quot;left&quot;:57.65,&quot;top&quot;:110.85,&quot;width&quot;:825.9}"/>
</p:tagLst>
</file>

<file path=ppt/tags/tag125.xml><?xml version="1.0" encoding="utf-8"?>
<p:tagLst xmlns:p="http://schemas.openxmlformats.org/presentationml/2006/main">
  <p:tag name="KSO_WM_DIAGRAM_VIRTUALLY_FRAME" val="{&quot;height&quot;:352.25,&quot;left&quot;:57.65,&quot;top&quot;:110.85,&quot;width&quot;:825.9}"/>
</p:tagLst>
</file>

<file path=ppt/tags/tag126.xml><?xml version="1.0" encoding="utf-8"?>
<p:tagLst xmlns:p="http://schemas.openxmlformats.org/presentationml/2006/main">
  <p:tag name="KSO_WM_DIAGRAM_VIRTUALLY_FRAME" val="{&quot;height&quot;:352.25,&quot;left&quot;:57.65,&quot;top&quot;:110.85,&quot;width&quot;:825.9}"/>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DIAGRAM_VIRTUALLY_FRAME" val="{&quot;height&quot;:303.9611811023623,&quot;left&quot;:36.799999999999955,&quot;top&quot;:198.54999999999993,&quot;width&quot;:380.6633070866142}"/>
</p:tagLst>
</file>

<file path=ppt/tags/tag231.xml><?xml version="1.0" encoding="utf-8"?>
<p:tagLst xmlns:p="http://schemas.openxmlformats.org/presentationml/2006/main">
  <p:tag name="KSO_WM_DIAGRAM_VIRTUALLY_FRAME" val="{&quot;height&quot;:303.9611811023623,&quot;left&quot;:36.799999999999955,&quot;top&quot;:198.54999999999993,&quot;width&quot;:380.6633070866142}"/>
</p:tagLst>
</file>

<file path=ppt/tags/tag232.xml><?xml version="1.0" encoding="utf-8"?>
<p:tagLst xmlns:p="http://schemas.openxmlformats.org/presentationml/2006/main">
  <p:tag name="KSO_WM_DIAGRAM_VIRTUALLY_FRAME" val="{&quot;height&quot;:303.9611811023623,&quot;left&quot;:36.799999999999955,&quot;top&quot;:198.54999999999993,&quot;width&quot;:380.6633070866142}"/>
</p:tagLst>
</file>

<file path=ppt/tags/tag233.xml><?xml version="1.0" encoding="utf-8"?>
<p:tagLst xmlns:p="http://schemas.openxmlformats.org/presentationml/2006/main">
  <p:tag name="KSO_WM_BEAUTIFY_FLAG" val=""/>
  <p:tag name="KSO_WM_DIAGRAM_VIRTUALLY_FRAME" val="{&quot;height&quot;:303.9611811023623,&quot;left&quot;:36.799999999999955,&quot;top&quot;:198.54999999999993,&quot;width&quot;:380.6633070866142}"/>
</p:tagLst>
</file>

<file path=ppt/tags/tag234.xml><?xml version="1.0" encoding="utf-8"?>
<p:tagLst xmlns:p="http://schemas.openxmlformats.org/presentationml/2006/main">
  <p:tag name="KSO_WM_BEAUTIFY_FLAG" val=""/>
  <p:tag name="KSO_WM_DIAGRAM_VIRTUALLY_FRAME" val="{&quot;height&quot;:303.9611811023623,&quot;left&quot;:36.799999999999955,&quot;top&quot;:198.54999999999993,&quot;width&quot;:380.6633070866142}"/>
</p:tagLst>
</file>

<file path=ppt/tags/tag235.xml><?xml version="1.0" encoding="utf-8"?>
<p:tagLst xmlns:p="http://schemas.openxmlformats.org/presentationml/2006/main">
  <p:tag name="KSO_WM_BEAUTIFY_FLAG" val=""/>
  <p:tag name="KSO_WM_DIAGRAM_VIRTUALLY_FRAME" val="{&quot;height&quot;:303.9611811023623,&quot;left&quot;:36.799999999999955,&quot;top&quot;:198.54999999999993,&quot;width&quot;:380.6633070866142}"/>
</p:tagLst>
</file>

<file path=ppt/tags/tag236.xml><?xml version="1.0" encoding="utf-8"?>
<p:tagLst xmlns:p="http://schemas.openxmlformats.org/presentationml/2006/main">
  <p:tag name="KSO_WM_BEAUTIFY_FLAG" val=""/>
  <p:tag name="KSO_WM_DIAGRAM_VIRTUALLY_FRAME" val="{&quot;height&quot;:303.9611811023623,&quot;left&quot;:36.799999999999955,&quot;top&quot;:198.54999999999993,&quot;width&quot;:380.6633070866142}"/>
</p:tagLst>
</file>

<file path=ppt/tags/tag237.xml><?xml version="1.0" encoding="utf-8"?>
<p:tagLst xmlns:p="http://schemas.openxmlformats.org/presentationml/2006/main">
  <p:tag name="KSO_WM_BEAUTIFY_FLAG" val=""/>
  <p:tag name="KSO_WM_DIAGRAM_VIRTUALLY_FRAME" val="{&quot;height&quot;:303.9611811023623,&quot;left&quot;:36.799999999999955,&quot;top&quot;:198.54999999999993,&quot;width&quot;:380.6633070866142}"/>
</p:tagLst>
</file>

<file path=ppt/tags/tag238.xml><?xml version="1.0" encoding="utf-8"?>
<p:tagLst xmlns:p="http://schemas.openxmlformats.org/presentationml/2006/main">
  <p:tag name="KSO_WM_BEAUTIFY_FLAG" val=""/>
  <p:tag name="KSO_WM_DIAGRAM_VIRTUALLY_FRAME" val="{&quot;height&quot;:303.9611811023623,&quot;left&quot;:36.799999999999955,&quot;top&quot;:198.54999999999993,&quot;width&quot;:380.6633070866142}"/>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DIAGRAM_VIRTUALLY_FRAME" val="{&quot;height&quot;:360.45,&quot;left&quot;:24.45,&quot;top&quot;:127.45,&quot;width&quot;:803.95}"/>
</p:tagLst>
</file>

<file path=ppt/tags/tag262.xml><?xml version="1.0" encoding="utf-8"?>
<p:tagLst xmlns:p="http://schemas.openxmlformats.org/presentationml/2006/main">
  <p:tag name="KSO_WM_DIAGRAM_VIRTUALLY_FRAME" val="{&quot;height&quot;:387.05,&quot;left&quot;:36.8,&quot;top&quot;:68.85,&quot;width&quot;:896.45}"/>
</p:tagLst>
</file>

<file path=ppt/tags/tag263.xml><?xml version="1.0" encoding="utf-8"?>
<p:tagLst xmlns:p="http://schemas.openxmlformats.org/presentationml/2006/main">
  <p:tag name="KSO_WM_DIAGRAM_VIRTUALLY_FRAME" val="{&quot;height&quot;:387.05,&quot;left&quot;:36.8,&quot;top&quot;:68.85,&quot;width&quot;:896.45}"/>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DIAGRAM_VIRTUALLY_FRAME" val="{&quot;height&quot;:360.45,&quot;left&quot;:24.45,&quot;top&quot;:127.45,&quot;width&quot;:803.95}"/>
</p:tagLst>
</file>

<file path=ppt/tags/tag266.xml><?xml version="1.0" encoding="utf-8"?>
<p:tagLst xmlns:p="http://schemas.openxmlformats.org/presentationml/2006/main">
  <p:tag name="KSO_WM_DIAGRAM_VIRTUALLY_FRAME" val="{&quot;height&quot;:360.45,&quot;left&quot;:24.45,&quot;top&quot;:127.45,&quot;width&quot;:803.95}"/>
  <p:tag name="KSO_WM_BEAUTIFY_FLAG" val=""/>
</p:tagLst>
</file>

<file path=ppt/tags/tag267.xml><?xml version="1.0" encoding="utf-8"?>
<p:tagLst xmlns:p="http://schemas.openxmlformats.org/presentationml/2006/main">
  <p:tag name="KSO_WM_DIAGRAM_VIRTUALLY_FRAME" val="{&quot;height&quot;:360.45,&quot;left&quot;:24.45,&quot;top&quot;:127.45,&quot;width&quot;:803.95}"/>
  <p:tag name="KSO_WM_BEAUTIFY_FLAG" val=""/>
</p:tagLst>
</file>

<file path=ppt/tags/tag268.xml><?xml version="1.0" encoding="utf-8"?>
<p:tagLst xmlns:p="http://schemas.openxmlformats.org/presentationml/2006/main">
  <p:tag name="KSO_WM_DIAGRAM_VIRTUALLY_FRAME" val="{&quot;height&quot;:360.45,&quot;left&quot;:24.45,&quot;top&quot;:127.45,&quot;width&quot;:803.95}"/>
</p:tagLst>
</file>

<file path=ppt/tags/tag269.xml><?xml version="1.0" encoding="utf-8"?>
<p:tagLst xmlns:p="http://schemas.openxmlformats.org/presentationml/2006/main">
  <p:tag name="KSO_WM_DIAGRAM_VIRTUALLY_FRAME" val="{&quot;height&quot;:360.45,&quot;left&quot;:24.45,&quot;top&quot;:127.45,&quot;width&quot;:803.95}"/>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DIAGRAM_VIRTUALLY_FRAME" val="{&quot;height&quot;:360.45,&quot;left&quot;:24.45,&quot;top&quot;:127.45,&quot;width&quot;:803.95}"/>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DIAGRAM_VIRTUALLY_FRAME" val="{&quot;height&quot;:315.65,&quot;left&quot;:329.2,&quot;top&quot;:0,&quot;width&quot;:567.5}"/>
</p:tagLst>
</file>

<file path=ppt/tags/tag278.xml><?xml version="1.0" encoding="utf-8"?>
<p:tagLst xmlns:p="http://schemas.openxmlformats.org/presentationml/2006/main">
  <p:tag name="KSO_WM_DIAGRAM_VIRTUALLY_FRAME" val="{&quot;height&quot;:315.65,&quot;left&quot;:329.2,&quot;top&quot;:0,&quot;width&quot;:567.5}"/>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commondata" val="eyJoZGlkIjoiYjUxMjgxNTU2YmQ3MWQxYjA2MTlkMmJkZTU0MTc0ODIifQ=="/>
  <p:tag name="resource_record_key" val="{&quot;8&quot;:[20475528]}"/>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6148</Words>
  <Application>WPS 演示</Application>
  <PresentationFormat>宽屏</PresentationFormat>
  <Paragraphs>591</Paragraphs>
  <Slides>29</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29</vt:i4>
      </vt:variant>
    </vt:vector>
  </HeadingPairs>
  <TitlesOfParts>
    <vt:vector size="45" baseType="lpstr">
      <vt:lpstr>Arial</vt:lpstr>
      <vt:lpstr>宋体</vt:lpstr>
      <vt:lpstr>Wingdings</vt:lpstr>
      <vt:lpstr>OPPOSans B</vt:lpstr>
      <vt:lpstr>Microsoft YaHei UI</vt:lpstr>
      <vt:lpstr>OPPOSans M</vt:lpstr>
      <vt:lpstr>OPPOSans H</vt:lpstr>
      <vt:lpstr>微软雅黑</vt:lpstr>
      <vt:lpstr>Microsoft JhengHei UI</vt:lpstr>
      <vt:lpstr>等线</vt:lpstr>
      <vt:lpstr>OPPOSans R</vt:lpstr>
      <vt:lpstr>Arial Unicode MS</vt:lpstr>
      <vt:lpstr>等线 Light</vt:lpstr>
      <vt:lpstr>Calibri</vt:lpstr>
      <vt:lpstr>Wingdings</vt:lpstr>
      <vt:lpstr>Office 主题​​</vt:lpstr>
      <vt:lpstr>2024HOMELIFE 越南 国际家居礼品展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国际家居礼品展</dc:title>
  <dc:creator>陈颖雅</dc:creator>
  <cp:lastModifiedBy>@мāybē</cp:lastModifiedBy>
  <cp:revision>60</cp:revision>
  <dcterms:created xsi:type="dcterms:W3CDTF">2023-09-26T17:05:00Z</dcterms:created>
  <dcterms:modified xsi:type="dcterms:W3CDTF">2024-04-30T02:48:03Z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9225BA2D724F43D09E4861176AC0659F_13</vt:lpwstr>
  </property>
  <property fmtid="{D5CDD505-2E9C-101B-9397-08002B2CF9AE}" pid="3" name="KSOProductBuildVer">
    <vt:lpwstr>2052-12.1.0.16729</vt:lpwstr>
  </property>
</Properties>
</file>